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8" r:id="rId5"/>
    <p:sldId id="261" r:id="rId6"/>
    <p:sldId id="267" r:id="rId7"/>
    <p:sldId id="272" r:id="rId8"/>
    <p:sldId id="271" r:id="rId9"/>
    <p:sldId id="276" r:id="rId10"/>
    <p:sldId id="270" r:id="rId11"/>
    <p:sldId id="269" r:id="rId12"/>
    <p:sldId id="273" r:id="rId13"/>
    <p:sldId id="274" r:id="rId14"/>
    <p:sldId id="275" r:id="rId15"/>
    <p:sldId id="262" r:id="rId16"/>
    <p:sldId id="277" r:id="rId17"/>
    <p:sldId id="278" r:id="rId18"/>
    <p:sldId id="257" r:id="rId19"/>
    <p:sldId id="263"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C06357-E798-458B-B144-2509BD7450B7}" type="datetimeFigureOut">
              <a:rPr lang="en-GB" smtClean="0"/>
              <a:t>30/01/2022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311867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C06357-E798-458B-B144-2509BD7450B7}" type="datetimeFigureOut">
              <a:rPr lang="en-GB" smtClean="0"/>
              <a:t>30/01/2022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338158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C06357-E798-458B-B144-2509BD7450B7}" type="datetimeFigureOut">
              <a:rPr lang="en-GB" smtClean="0"/>
              <a:t>30/01/2022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269810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C06357-E798-458B-B144-2509BD7450B7}" type="datetimeFigureOut">
              <a:rPr lang="en-GB" smtClean="0"/>
              <a:t>30/01/2022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258495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C06357-E798-458B-B144-2509BD7450B7}" type="datetimeFigureOut">
              <a:rPr lang="en-GB" smtClean="0"/>
              <a:t>30/01/2022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335281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C06357-E798-458B-B144-2509BD7450B7}" type="datetimeFigureOut">
              <a:rPr lang="en-GB" smtClean="0"/>
              <a:t>30/01/2022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332877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C06357-E798-458B-B144-2509BD7450B7}" type="datetimeFigureOut">
              <a:rPr lang="en-GB" smtClean="0"/>
              <a:t>30/01/2022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119383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C06357-E798-458B-B144-2509BD7450B7}" type="datetimeFigureOut">
              <a:rPr lang="en-GB" smtClean="0"/>
              <a:t>30/01/2022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334547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06357-E798-458B-B144-2509BD7450B7}" type="datetimeFigureOut">
              <a:rPr lang="en-GB" smtClean="0"/>
              <a:t>30/01/2022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57395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C06357-E798-458B-B144-2509BD7450B7}" type="datetimeFigureOut">
              <a:rPr lang="en-GB" smtClean="0"/>
              <a:t>30/01/2022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410167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C06357-E798-458B-B144-2509BD7450B7}" type="datetimeFigureOut">
              <a:rPr lang="en-GB" smtClean="0"/>
              <a:t>30/01/2022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BD8052-B052-4071-B6C3-8CF0BF6022C6}" type="slidenum">
              <a:rPr lang="en-GB" smtClean="0"/>
              <a:t>‹#›</a:t>
            </a:fld>
            <a:endParaRPr lang="en-GB"/>
          </a:p>
        </p:txBody>
      </p:sp>
    </p:spTree>
    <p:extLst>
      <p:ext uri="{BB962C8B-B14F-4D97-AF65-F5344CB8AC3E}">
        <p14:creationId xmlns:p14="http://schemas.microsoft.com/office/powerpoint/2010/main" val="88749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06357-E798-458B-B144-2509BD7450B7}" type="datetimeFigureOut">
              <a:rPr lang="en-GB" smtClean="0"/>
              <a:t>30/01/2022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D8052-B052-4071-B6C3-8CF0BF6022C6}" type="slidenum">
              <a:rPr lang="en-GB" smtClean="0"/>
              <a:t>‹#›</a:t>
            </a:fld>
            <a:endParaRPr lang="en-GB"/>
          </a:p>
        </p:txBody>
      </p:sp>
    </p:spTree>
    <p:extLst>
      <p:ext uri="{BB962C8B-B14F-4D97-AF65-F5344CB8AC3E}">
        <p14:creationId xmlns:p14="http://schemas.microsoft.com/office/powerpoint/2010/main" val="4277869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urfp.org/supporting-rah/" TargetMode="External"/><Relationship Id="rId2" Type="http://schemas.openxmlformats.org/officeDocument/2006/relationships/hyperlink" Target="https://www.booktrust.org.uk/books-and-reading/have-some-fun/" TargetMode="External"/><Relationship Id="rId1" Type="http://schemas.openxmlformats.org/officeDocument/2006/relationships/slideLayout" Target="../slideLayouts/slideLayout2.xml"/><Relationship Id="rId4" Type="http://schemas.openxmlformats.org/officeDocument/2006/relationships/hyperlink" Target="https://www.thereaderteacher.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207" y="213505"/>
            <a:ext cx="9144000" cy="2387600"/>
          </a:xfrm>
        </p:spPr>
        <p:txBody>
          <a:bodyPr/>
          <a:lstStyle/>
          <a:p>
            <a:r>
              <a:rPr lang="en-GB" dirty="0" smtClean="0"/>
              <a:t>Reading for Pleasure</a:t>
            </a:r>
            <a:br>
              <a:rPr lang="en-GB" dirty="0" smtClean="0"/>
            </a:br>
            <a:r>
              <a:rPr lang="en-GB" dirty="0" smtClean="0"/>
              <a:t>Arbury Primary School</a:t>
            </a:r>
            <a:endParaRPr lang="en-GB" dirty="0"/>
          </a:p>
        </p:txBody>
      </p:sp>
      <p:sp>
        <p:nvSpPr>
          <p:cNvPr id="3" name="Subtitle 2"/>
          <p:cNvSpPr>
            <a:spLocks noGrp="1"/>
          </p:cNvSpPr>
          <p:nvPr>
            <p:ph type="subTitle" idx="1"/>
          </p:nvPr>
        </p:nvSpPr>
        <p:spPr/>
        <p:txBody>
          <a:bodyPr/>
          <a:lstStyle/>
          <a:p>
            <a:r>
              <a:rPr lang="en-GB" dirty="0" smtClean="0"/>
              <a:t>Kate Dowdall- February 28</a:t>
            </a:r>
            <a:r>
              <a:rPr lang="en-GB" baseline="30000" dirty="0" smtClean="0"/>
              <a:t>th</a:t>
            </a:r>
            <a:r>
              <a:rPr lang="en-GB" dirty="0" smtClean="0"/>
              <a:t> 2022</a:t>
            </a:r>
            <a:endParaRPr lang="en-GB" dirty="0"/>
          </a:p>
        </p:txBody>
      </p:sp>
      <p:pic>
        <p:nvPicPr>
          <p:cNvPr id="4" name="Picture 3"/>
          <p:cNvPicPr>
            <a:picLocks noChangeAspect="1"/>
          </p:cNvPicPr>
          <p:nvPr/>
        </p:nvPicPr>
        <p:blipFill>
          <a:blip r:embed="rId2"/>
          <a:stretch>
            <a:fillRect/>
          </a:stretch>
        </p:blipFill>
        <p:spPr>
          <a:xfrm>
            <a:off x="9730923" y="137401"/>
            <a:ext cx="2316989" cy="1635982"/>
          </a:xfrm>
          <a:prstGeom prst="rect">
            <a:avLst/>
          </a:prstGeom>
        </p:spPr>
      </p:pic>
      <p:pic>
        <p:nvPicPr>
          <p:cNvPr id="5" name="Picture 4"/>
          <p:cNvPicPr>
            <a:picLocks noChangeAspect="1"/>
          </p:cNvPicPr>
          <p:nvPr/>
        </p:nvPicPr>
        <p:blipFill>
          <a:blip r:embed="rId3"/>
          <a:stretch>
            <a:fillRect/>
          </a:stretch>
        </p:blipFill>
        <p:spPr>
          <a:xfrm>
            <a:off x="346218" y="2082156"/>
            <a:ext cx="2105520" cy="1638131"/>
          </a:xfrm>
          <a:prstGeom prst="rect">
            <a:avLst/>
          </a:prstGeom>
        </p:spPr>
      </p:pic>
      <p:pic>
        <p:nvPicPr>
          <p:cNvPr id="6" name="Picture 5"/>
          <p:cNvPicPr>
            <a:picLocks noChangeAspect="1"/>
          </p:cNvPicPr>
          <p:nvPr/>
        </p:nvPicPr>
        <p:blipFill>
          <a:blip r:embed="rId4"/>
          <a:stretch>
            <a:fillRect/>
          </a:stretch>
        </p:blipFill>
        <p:spPr>
          <a:xfrm>
            <a:off x="9730493" y="2082156"/>
            <a:ext cx="2317420" cy="1828401"/>
          </a:xfrm>
          <a:prstGeom prst="rect">
            <a:avLst/>
          </a:prstGeom>
        </p:spPr>
      </p:pic>
      <p:pic>
        <p:nvPicPr>
          <p:cNvPr id="7" name="Picture 6"/>
          <p:cNvPicPr>
            <a:picLocks noChangeAspect="1"/>
          </p:cNvPicPr>
          <p:nvPr/>
        </p:nvPicPr>
        <p:blipFill>
          <a:blip r:embed="rId5"/>
          <a:stretch>
            <a:fillRect/>
          </a:stretch>
        </p:blipFill>
        <p:spPr>
          <a:xfrm>
            <a:off x="722745" y="4377520"/>
            <a:ext cx="5334462" cy="2280102"/>
          </a:xfrm>
          <a:prstGeom prst="rect">
            <a:avLst/>
          </a:prstGeom>
        </p:spPr>
      </p:pic>
      <p:pic>
        <p:nvPicPr>
          <p:cNvPr id="8" name="Picture 7"/>
          <p:cNvPicPr>
            <a:picLocks noChangeAspect="1"/>
          </p:cNvPicPr>
          <p:nvPr/>
        </p:nvPicPr>
        <p:blipFill>
          <a:blip r:embed="rId6"/>
          <a:stretch>
            <a:fillRect/>
          </a:stretch>
        </p:blipFill>
        <p:spPr>
          <a:xfrm>
            <a:off x="6858462" y="4372673"/>
            <a:ext cx="3895767" cy="2284949"/>
          </a:xfrm>
          <a:prstGeom prst="rect">
            <a:avLst/>
          </a:prstGeom>
        </p:spPr>
      </p:pic>
    </p:spTree>
    <p:extLst>
      <p:ext uri="{BB962C8B-B14F-4D97-AF65-F5344CB8AC3E}">
        <p14:creationId xmlns:p14="http://schemas.microsoft.com/office/powerpoint/2010/main" val="164260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13" y="1035685"/>
            <a:ext cx="11641974" cy="1325563"/>
          </a:xfrm>
        </p:spPr>
        <p:txBody>
          <a:bodyPr>
            <a:normAutofit fontScale="90000"/>
          </a:bodyPr>
          <a:lstStyle/>
          <a:p>
            <a:r>
              <a:rPr lang="en-US" sz="3100" dirty="0" smtClean="0"/>
              <a:t>We monitor and encourage reading persistently. We give out reading trophies to classes who read the most. We </a:t>
            </a:r>
            <a:r>
              <a:rPr lang="en-US" sz="3100" dirty="0"/>
              <a:t>use Accelerated Reader (usually </a:t>
            </a:r>
            <a:r>
              <a:rPr lang="en-US" sz="3100" dirty="0" smtClean="0"/>
              <a:t>Year 3 upwards). For </a:t>
            </a:r>
            <a:r>
              <a:rPr lang="en-US" sz="3100" dirty="0"/>
              <a:t>some </a:t>
            </a:r>
            <a:r>
              <a:rPr lang="en-US" sz="3100" dirty="0" smtClean="0"/>
              <a:t>children, </a:t>
            </a:r>
            <a:r>
              <a:rPr lang="en-US" sz="3100" dirty="0"/>
              <a:t>this helps to motivate them and allows staff to monitor closely children’s reading preferences and the quantity that children are reading. It also helps to identify any children that may be struggling and who may need extra support</a:t>
            </a:r>
            <a:r>
              <a:rPr lang="en-US" sz="3100" dirty="0" smtClean="0"/>
              <a:t>. We also reward those who read lots with ‘Word </a:t>
            </a:r>
            <a:r>
              <a:rPr lang="en-US" sz="3100" dirty="0" err="1" smtClean="0"/>
              <a:t>Millionnaire</a:t>
            </a:r>
            <a:r>
              <a:rPr lang="en-US" sz="3100" dirty="0" smtClean="0"/>
              <a:t>’ certificates.</a:t>
            </a:r>
            <a:r>
              <a:rPr lang="en-US" dirty="0"/>
              <a:t/>
            </a:r>
            <a:br>
              <a:rPr lang="en-US" dirty="0"/>
            </a:br>
            <a:endParaRPr lang="en-GB" dirty="0"/>
          </a:p>
        </p:txBody>
      </p:sp>
      <p:pic>
        <p:nvPicPr>
          <p:cNvPr id="5" name="Picture 4"/>
          <p:cNvPicPr>
            <a:picLocks noChangeAspect="1"/>
          </p:cNvPicPr>
          <p:nvPr/>
        </p:nvPicPr>
        <p:blipFill>
          <a:blip r:embed="rId2"/>
          <a:stretch>
            <a:fillRect/>
          </a:stretch>
        </p:blipFill>
        <p:spPr>
          <a:xfrm>
            <a:off x="493221" y="3771780"/>
            <a:ext cx="3689898" cy="2122029"/>
          </a:xfrm>
          <a:prstGeom prst="rect">
            <a:avLst/>
          </a:prstGeom>
        </p:spPr>
      </p:pic>
      <p:pic>
        <p:nvPicPr>
          <p:cNvPr id="6" name="Picture 5"/>
          <p:cNvPicPr>
            <a:picLocks noChangeAspect="1"/>
          </p:cNvPicPr>
          <p:nvPr/>
        </p:nvPicPr>
        <p:blipFill>
          <a:blip r:embed="rId3"/>
          <a:stretch>
            <a:fillRect/>
          </a:stretch>
        </p:blipFill>
        <p:spPr>
          <a:xfrm>
            <a:off x="4632960" y="2868246"/>
            <a:ext cx="2173432" cy="3631353"/>
          </a:xfrm>
          <a:prstGeom prst="rect">
            <a:avLst/>
          </a:prstGeom>
        </p:spPr>
      </p:pic>
      <p:pic>
        <p:nvPicPr>
          <p:cNvPr id="7" name="Picture 6"/>
          <p:cNvPicPr>
            <a:picLocks noChangeAspect="1"/>
          </p:cNvPicPr>
          <p:nvPr/>
        </p:nvPicPr>
        <p:blipFill>
          <a:blip r:embed="rId4"/>
          <a:stretch>
            <a:fillRect/>
          </a:stretch>
        </p:blipFill>
        <p:spPr>
          <a:xfrm>
            <a:off x="7145925" y="2868246"/>
            <a:ext cx="2059573" cy="3631353"/>
          </a:xfrm>
          <a:prstGeom prst="rect">
            <a:avLst/>
          </a:prstGeom>
        </p:spPr>
      </p:pic>
    </p:spTree>
    <p:extLst>
      <p:ext uri="{BB962C8B-B14F-4D97-AF65-F5344CB8AC3E}">
        <p14:creationId xmlns:p14="http://schemas.microsoft.com/office/powerpoint/2010/main" val="1979607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76" y="1418070"/>
            <a:ext cx="10515600" cy="1325563"/>
          </a:xfrm>
        </p:spPr>
        <p:txBody>
          <a:bodyPr>
            <a:normAutofit fontScale="90000"/>
          </a:bodyPr>
          <a:lstStyle/>
          <a:p>
            <a:r>
              <a:rPr lang="en-US" sz="3600" dirty="0"/>
              <a:t>Staff are encouraged to develop themselves as reader teachers. This means they try to read children’s literature as much as they can in order to support children to choose books</a:t>
            </a:r>
            <a:r>
              <a:rPr lang="en-US" sz="3600" dirty="0" smtClean="0"/>
              <a:t>.</a:t>
            </a:r>
            <a:br>
              <a:rPr lang="en-US" sz="3600" dirty="0" smtClean="0"/>
            </a:br>
            <a:r>
              <a:rPr lang="en-US" sz="3600" dirty="0" smtClean="0"/>
              <a:t> </a:t>
            </a:r>
            <a:br>
              <a:rPr lang="en-US" sz="3600" dirty="0" smtClean="0"/>
            </a:br>
            <a:r>
              <a:rPr lang="en-US" sz="3600" dirty="0" smtClean="0"/>
              <a:t>Some of our staff have taken part in training with the Open University to learn more about how to foster children’s reading for pleasure.</a:t>
            </a:r>
            <a:r>
              <a:rPr lang="en-US" dirty="0"/>
              <a:t/>
            </a:r>
            <a:br>
              <a:rPr lang="en-US" dirty="0"/>
            </a:br>
            <a:endParaRPr lang="en-GB" dirty="0"/>
          </a:p>
        </p:txBody>
      </p:sp>
      <p:pic>
        <p:nvPicPr>
          <p:cNvPr id="4" name="Picture 3"/>
          <p:cNvPicPr>
            <a:picLocks noChangeAspect="1"/>
          </p:cNvPicPr>
          <p:nvPr/>
        </p:nvPicPr>
        <p:blipFill>
          <a:blip r:embed="rId2"/>
          <a:stretch>
            <a:fillRect/>
          </a:stretch>
        </p:blipFill>
        <p:spPr>
          <a:xfrm>
            <a:off x="365892" y="3716534"/>
            <a:ext cx="4075812" cy="2390549"/>
          </a:xfrm>
          <a:prstGeom prst="rect">
            <a:avLst/>
          </a:prstGeom>
        </p:spPr>
      </p:pic>
      <p:pic>
        <p:nvPicPr>
          <p:cNvPr id="5" name="Picture 4"/>
          <p:cNvPicPr>
            <a:picLocks noChangeAspect="1"/>
          </p:cNvPicPr>
          <p:nvPr/>
        </p:nvPicPr>
        <p:blipFill>
          <a:blip r:embed="rId3"/>
          <a:stretch>
            <a:fillRect/>
          </a:stretch>
        </p:blipFill>
        <p:spPr>
          <a:xfrm>
            <a:off x="4784463" y="3498413"/>
            <a:ext cx="2962913" cy="3164098"/>
          </a:xfrm>
          <a:prstGeom prst="rect">
            <a:avLst/>
          </a:prstGeom>
        </p:spPr>
      </p:pic>
      <p:pic>
        <p:nvPicPr>
          <p:cNvPr id="6" name="Picture 5"/>
          <p:cNvPicPr>
            <a:picLocks noChangeAspect="1"/>
          </p:cNvPicPr>
          <p:nvPr/>
        </p:nvPicPr>
        <p:blipFill>
          <a:blip r:embed="rId4"/>
          <a:stretch>
            <a:fillRect/>
          </a:stretch>
        </p:blipFill>
        <p:spPr>
          <a:xfrm>
            <a:off x="8090136" y="3624930"/>
            <a:ext cx="2558586" cy="2573756"/>
          </a:xfrm>
          <a:prstGeom prst="rect">
            <a:avLst/>
          </a:prstGeom>
        </p:spPr>
      </p:pic>
    </p:spTree>
    <p:extLst>
      <p:ext uri="{BB962C8B-B14F-4D97-AF65-F5344CB8AC3E}">
        <p14:creationId xmlns:p14="http://schemas.microsoft.com/office/powerpoint/2010/main" val="224472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7" y="1046769"/>
            <a:ext cx="10515600" cy="1325563"/>
          </a:xfrm>
        </p:spPr>
        <p:txBody>
          <a:bodyPr>
            <a:normAutofit fontScale="90000"/>
          </a:bodyPr>
          <a:lstStyle/>
          <a:p>
            <a:r>
              <a:rPr lang="en-US" sz="3100" dirty="0"/>
              <a:t>We have Reading Ambassadors in each class to help spread the joy of reading. We meet termly to discuss reading and complete reading tasks (e.g. writing reviews, making posters to promote reading). The UKS2 Reading Ambassadors also help to look after the KS2 library area.</a:t>
            </a:r>
            <a:r>
              <a:rPr lang="en-US" sz="2200" dirty="0"/>
              <a:t/>
            </a:r>
            <a:br>
              <a:rPr lang="en-US" sz="2200" dirty="0"/>
            </a:br>
            <a:r>
              <a:rPr lang="en-US" dirty="0"/>
              <a:t/>
            </a:r>
            <a:br>
              <a:rPr lang="en-US" dirty="0"/>
            </a:br>
            <a:endParaRPr lang="en-GB" dirty="0"/>
          </a:p>
        </p:txBody>
      </p:sp>
      <p:pic>
        <p:nvPicPr>
          <p:cNvPr id="4" name="Picture 3"/>
          <p:cNvPicPr>
            <a:picLocks noChangeAspect="1"/>
          </p:cNvPicPr>
          <p:nvPr/>
        </p:nvPicPr>
        <p:blipFill>
          <a:blip r:embed="rId2"/>
          <a:stretch>
            <a:fillRect/>
          </a:stretch>
        </p:blipFill>
        <p:spPr>
          <a:xfrm>
            <a:off x="468117" y="2186427"/>
            <a:ext cx="4790696" cy="2767957"/>
          </a:xfrm>
          <a:prstGeom prst="rect">
            <a:avLst/>
          </a:prstGeom>
        </p:spPr>
      </p:pic>
      <p:sp>
        <p:nvSpPr>
          <p:cNvPr id="5" name="TextBox 4"/>
          <p:cNvSpPr txBox="1"/>
          <p:nvPr/>
        </p:nvSpPr>
        <p:spPr>
          <a:xfrm>
            <a:off x="509847" y="5364480"/>
            <a:ext cx="3326103" cy="369332"/>
          </a:xfrm>
          <a:prstGeom prst="rect">
            <a:avLst/>
          </a:prstGeom>
          <a:noFill/>
        </p:spPr>
        <p:txBody>
          <a:bodyPr wrap="none" rtlCol="0">
            <a:spAutoFit/>
          </a:bodyPr>
          <a:lstStyle/>
          <a:p>
            <a:r>
              <a:rPr lang="en-GB" dirty="0" smtClean="0"/>
              <a:t>A Reading Ambassador meeting…</a:t>
            </a:r>
            <a:endParaRPr lang="en-GB" dirty="0"/>
          </a:p>
        </p:txBody>
      </p:sp>
      <p:pic>
        <p:nvPicPr>
          <p:cNvPr id="6" name="Picture 5"/>
          <p:cNvPicPr>
            <a:picLocks noChangeAspect="1"/>
          </p:cNvPicPr>
          <p:nvPr/>
        </p:nvPicPr>
        <p:blipFill>
          <a:blip r:embed="rId3"/>
          <a:stretch>
            <a:fillRect/>
          </a:stretch>
        </p:blipFill>
        <p:spPr>
          <a:xfrm>
            <a:off x="4444538" y="3258079"/>
            <a:ext cx="4007167" cy="34895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767" y="2125287"/>
            <a:ext cx="2682240" cy="2011680"/>
          </a:xfrm>
          <a:prstGeom prst="rect">
            <a:avLst/>
          </a:prstGeom>
        </p:spPr>
      </p:pic>
    </p:spTree>
    <p:extLst>
      <p:ext uri="{BB962C8B-B14F-4D97-AF65-F5344CB8AC3E}">
        <p14:creationId xmlns:p14="http://schemas.microsoft.com/office/powerpoint/2010/main" val="2883279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 y="509213"/>
            <a:ext cx="8754688" cy="1325563"/>
          </a:xfrm>
        </p:spPr>
        <p:txBody>
          <a:bodyPr>
            <a:noAutofit/>
          </a:bodyPr>
          <a:lstStyle/>
          <a:p>
            <a:r>
              <a:rPr lang="en-US" sz="2400" dirty="0"/>
              <a:t>We have reading for pleasure events each half term (National Poetry Day, Anti-bullying week linked to a whole school text, DEAR days, World Book Day, Read for Empathy day, Non-fiction November </a:t>
            </a:r>
            <a:r>
              <a:rPr lang="en-US" sz="2400" dirty="0" err="1"/>
              <a:t>etc</a:t>
            </a:r>
            <a:r>
              <a:rPr lang="en-US" sz="2400" dirty="0"/>
              <a:t>).</a:t>
            </a:r>
            <a:br>
              <a:rPr lang="en-US" sz="2400" dirty="0"/>
            </a:br>
            <a:r>
              <a:rPr lang="en-US" sz="2400" dirty="0"/>
              <a:t>During the recent lockdowns, the ‘Reading Rooms’ were created on </a:t>
            </a:r>
            <a:r>
              <a:rPr lang="en-US" sz="2400" dirty="0" err="1"/>
              <a:t>eschools</a:t>
            </a:r>
            <a:r>
              <a:rPr lang="en-US" sz="2400" dirty="0"/>
              <a:t>. Daily stories and resources were uploaded to support parents and children to engage with reading for pleasure.</a:t>
            </a:r>
            <a:endParaRPr lang="en-GB" sz="2400" dirty="0"/>
          </a:p>
        </p:txBody>
      </p:sp>
      <p:pic>
        <p:nvPicPr>
          <p:cNvPr id="4" name="Picture 3"/>
          <p:cNvPicPr>
            <a:picLocks noChangeAspect="1"/>
          </p:cNvPicPr>
          <p:nvPr/>
        </p:nvPicPr>
        <p:blipFill>
          <a:blip r:embed="rId2"/>
          <a:stretch>
            <a:fillRect/>
          </a:stretch>
        </p:blipFill>
        <p:spPr>
          <a:xfrm>
            <a:off x="9055627" y="305733"/>
            <a:ext cx="2981202" cy="4029805"/>
          </a:xfrm>
          <a:prstGeom prst="rect">
            <a:avLst/>
          </a:prstGeom>
        </p:spPr>
      </p:pic>
      <p:pic>
        <p:nvPicPr>
          <p:cNvPr id="5" name="Picture 4"/>
          <p:cNvPicPr>
            <a:picLocks noChangeAspect="1"/>
          </p:cNvPicPr>
          <p:nvPr/>
        </p:nvPicPr>
        <p:blipFill>
          <a:blip r:embed="rId3"/>
          <a:stretch>
            <a:fillRect/>
          </a:stretch>
        </p:blipFill>
        <p:spPr>
          <a:xfrm>
            <a:off x="306185" y="2425830"/>
            <a:ext cx="2473738" cy="1909708"/>
          </a:xfrm>
          <a:prstGeom prst="rect">
            <a:avLst/>
          </a:prstGeom>
        </p:spPr>
      </p:pic>
      <p:pic>
        <p:nvPicPr>
          <p:cNvPr id="7" name="Picture 6"/>
          <p:cNvPicPr>
            <a:picLocks noChangeAspect="1"/>
          </p:cNvPicPr>
          <p:nvPr/>
        </p:nvPicPr>
        <p:blipFill>
          <a:blip r:embed="rId4"/>
          <a:stretch>
            <a:fillRect/>
          </a:stretch>
        </p:blipFill>
        <p:spPr>
          <a:xfrm>
            <a:off x="1335462" y="4335538"/>
            <a:ext cx="1734361" cy="1091039"/>
          </a:xfrm>
          <a:prstGeom prst="rect">
            <a:avLst/>
          </a:prstGeom>
        </p:spPr>
      </p:pic>
      <p:pic>
        <p:nvPicPr>
          <p:cNvPr id="8" name="Picture 7"/>
          <p:cNvPicPr>
            <a:picLocks noChangeAspect="1"/>
          </p:cNvPicPr>
          <p:nvPr/>
        </p:nvPicPr>
        <p:blipFill>
          <a:blip r:embed="rId5"/>
          <a:stretch>
            <a:fillRect/>
          </a:stretch>
        </p:blipFill>
        <p:spPr>
          <a:xfrm>
            <a:off x="162099" y="4440340"/>
            <a:ext cx="1317450" cy="1972474"/>
          </a:xfrm>
          <a:prstGeom prst="rect">
            <a:avLst/>
          </a:prstGeom>
        </p:spPr>
      </p:pic>
      <p:pic>
        <p:nvPicPr>
          <p:cNvPr id="9" name="Picture 8"/>
          <p:cNvPicPr>
            <a:picLocks noChangeAspect="1"/>
          </p:cNvPicPr>
          <p:nvPr/>
        </p:nvPicPr>
        <p:blipFill>
          <a:blip r:embed="rId6"/>
          <a:stretch>
            <a:fillRect/>
          </a:stretch>
        </p:blipFill>
        <p:spPr>
          <a:xfrm>
            <a:off x="1569037" y="5242560"/>
            <a:ext cx="1083875" cy="1397469"/>
          </a:xfrm>
          <a:prstGeom prst="rect">
            <a:avLst/>
          </a:prstGeom>
        </p:spPr>
      </p:pic>
      <p:pic>
        <p:nvPicPr>
          <p:cNvPr id="10" name="Picture 9"/>
          <p:cNvPicPr>
            <a:picLocks noChangeAspect="1"/>
          </p:cNvPicPr>
          <p:nvPr/>
        </p:nvPicPr>
        <p:blipFill>
          <a:blip r:embed="rId7"/>
          <a:stretch>
            <a:fillRect/>
          </a:stretch>
        </p:blipFill>
        <p:spPr>
          <a:xfrm>
            <a:off x="6515962" y="2477192"/>
            <a:ext cx="2154338" cy="2829895"/>
          </a:xfrm>
          <a:prstGeom prst="rect">
            <a:avLst/>
          </a:prstGeom>
        </p:spPr>
      </p:pic>
      <p:pic>
        <p:nvPicPr>
          <p:cNvPr id="11" name="Picture 10"/>
          <p:cNvPicPr>
            <a:picLocks noChangeAspect="1"/>
          </p:cNvPicPr>
          <p:nvPr/>
        </p:nvPicPr>
        <p:blipFill>
          <a:blip r:embed="rId8"/>
          <a:stretch>
            <a:fillRect/>
          </a:stretch>
        </p:blipFill>
        <p:spPr>
          <a:xfrm>
            <a:off x="3186497" y="2397181"/>
            <a:ext cx="2477945" cy="3029396"/>
          </a:xfrm>
          <a:prstGeom prst="rect">
            <a:avLst/>
          </a:prstGeom>
        </p:spPr>
      </p:pic>
      <p:pic>
        <p:nvPicPr>
          <p:cNvPr id="12" name="Picture 11"/>
          <p:cNvPicPr>
            <a:picLocks noChangeAspect="1"/>
          </p:cNvPicPr>
          <p:nvPr/>
        </p:nvPicPr>
        <p:blipFill>
          <a:blip r:embed="rId9"/>
          <a:stretch>
            <a:fillRect/>
          </a:stretch>
        </p:blipFill>
        <p:spPr>
          <a:xfrm>
            <a:off x="9382299" y="4481491"/>
            <a:ext cx="2595097" cy="215853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6744" y="4834992"/>
            <a:ext cx="2230813" cy="1961104"/>
          </a:xfrm>
          <a:prstGeom prst="rect">
            <a:avLst/>
          </a:prstGeom>
        </p:spPr>
      </p:pic>
    </p:spTree>
    <p:extLst>
      <p:ext uri="{BB962C8B-B14F-4D97-AF65-F5344CB8AC3E}">
        <p14:creationId xmlns:p14="http://schemas.microsoft.com/office/powerpoint/2010/main" val="32609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 publish a half-termly reading for pleasure </a:t>
            </a:r>
            <a:r>
              <a:rPr lang="en-US" dirty="0" smtClean="0"/>
              <a:t>newsletter </a:t>
            </a:r>
            <a:r>
              <a:rPr lang="en-US" dirty="0"/>
              <a:t>for children, parents and staff to read.</a:t>
            </a:r>
            <a:br>
              <a:rPr lang="en-US" dirty="0"/>
            </a:br>
            <a:endParaRPr lang="en-GB" dirty="0"/>
          </a:p>
        </p:txBody>
      </p:sp>
      <p:pic>
        <p:nvPicPr>
          <p:cNvPr id="4" name="Picture 3"/>
          <p:cNvPicPr>
            <a:picLocks noChangeAspect="1"/>
          </p:cNvPicPr>
          <p:nvPr/>
        </p:nvPicPr>
        <p:blipFill>
          <a:blip r:embed="rId2"/>
          <a:stretch>
            <a:fillRect/>
          </a:stretch>
        </p:blipFill>
        <p:spPr>
          <a:xfrm>
            <a:off x="171796" y="1978003"/>
            <a:ext cx="2732463" cy="3644343"/>
          </a:xfrm>
          <a:prstGeom prst="rect">
            <a:avLst/>
          </a:prstGeom>
        </p:spPr>
      </p:pic>
      <p:pic>
        <p:nvPicPr>
          <p:cNvPr id="5" name="Picture 4"/>
          <p:cNvPicPr>
            <a:picLocks noChangeAspect="1"/>
          </p:cNvPicPr>
          <p:nvPr/>
        </p:nvPicPr>
        <p:blipFill>
          <a:blip r:embed="rId3"/>
          <a:stretch>
            <a:fillRect/>
          </a:stretch>
        </p:blipFill>
        <p:spPr>
          <a:xfrm>
            <a:off x="3068161" y="1978002"/>
            <a:ext cx="2766302" cy="3644343"/>
          </a:xfrm>
          <a:prstGeom prst="rect">
            <a:avLst/>
          </a:prstGeom>
        </p:spPr>
      </p:pic>
      <p:pic>
        <p:nvPicPr>
          <p:cNvPr id="6" name="Picture 5"/>
          <p:cNvPicPr>
            <a:picLocks noChangeAspect="1"/>
          </p:cNvPicPr>
          <p:nvPr/>
        </p:nvPicPr>
        <p:blipFill>
          <a:blip r:embed="rId4"/>
          <a:stretch>
            <a:fillRect/>
          </a:stretch>
        </p:blipFill>
        <p:spPr>
          <a:xfrm>
            <a:off x="5998365" y="1978002"/>
            <a:ext cx="2694605" cy="3644343"/>
          </a:xfrm>
          <a:prstGeom prst="rect">
            <a:avLst/>
          </a:prstGeom>
        </p:spPr>
      </p:pic>
      <p:pic>
        <p:nvPicPr>
          <p:cNvPr id="7" name="Picture 6"/>
          <p:cNvPicPr>
            <a:picLocks noChangeAspect="1"/>
          </p:cNvPicPr>
          <p:nvPr/>
        </p:nvPicPr>
        <p:blipFill>
          <a:blip r:embed="rId5"/>
          <a:stretch>
            <a:fillRect/>
          </a:stretch>
        </p:blipFill>
        <p:spPr>
          <a:xfrm>
            <a:off x="9022080" y="2516713"/>
            <a:ext cx="2678776" cy="2729922"/>
          </a:xfrm>
          <a:prstGeom prst="rect">
            <a:avLst/>
          </a:prstGeom>
        </p:spPr>
      </p:pic>
    </p:spTree>
    <p:extLst>
      <p:ext uri="{BB962C8B-B14F-4D97-AF65-F5344CB8AC3E}">
        <p14:creationId xmlns:p14="http://schemas.microsoft.com/office/powerpoint/2010/main" val="235748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parents can support their children to </a:t>
            </a:r>
            <a:r>
              <a:rPr lang="en-GB" dirty="0"/>
              <a:t>b</a:t>
            </a:r>
            <a:r>
              <a:rPr lang="en-GB" dirty="0" smtClean="0"/>
              <a:t>ecome life-long readers</a:t>
            </a:r>
            <a:endParaRPr lang="en-GB" dirty="0"/>
          </a:p>
        </p:txBody>
      </p:sp>
      <p:sp>
        <p:nvSpPr>
          <p:cNvPr id="3" name="Content Placeholder 2"/>
          <p:cNvSpPr>
            <a:spLocks noGrp="1"/>
          </p:cNvSpPr>
          <p:nvPr>
            <p:ph idx="1"/>
          </p:nvPr>
        </p:nvSpPr>
        <p:spPr/>
        <p:txBody>
          <a:bodyPr/>
          <a:lstStyle/>
          <a:p>
            <a:r>
              <a:rPr lang="en-GB" dirty="0" smtClean="0"/>
              <a:t>Get reading into your routine; many people find slotting reading in just before bed works really well.</a:t>
            </a:r>
          </a:p>
          <a:p>
            <a:r>
              <a:rPr lang="en-GB" dirty="0" smtClean="0"/>
              <a:t>Read to your older children- recent research suggests that </a:t>
            </a:r>
            <a:r>
              <a:rPr lang="en-US" dirty="0" smtClean="0"/>
              <a:t>only </a:t>
            </a:r>
            <a:r>
              <a:rPr lang="en-US" dirty="0"/>
              <a:t>32 percent of parents were reading to their children (under 13 years) each day, down 9 percent from 2012. </a:t>
            </a:r>
            <a:r>
              <a:rPr lang="en-US" dirty="0" smtClean="0"/>
              <a:t>In fact, the research shows that most </a:t>
            </a:r>
            <a:r>
              <a:rPr lang="en-US" dirty="0"/>
              <a:t>parents stop reading to their kids by the age of eight</a:t>
            </a:r>
            <a:r>
              <a:rPr lang="en-US" dirty="0" smtClean="0"/>
              <a:t>.</a:t>
            </a:r>
            <a:endParaRPr lang="en-GB" dirty="0"/>
          </a:p>
          <a:p>
            <a:r>
              <a:rPr lang="en-GB" dirty="0" smtClean="0"/>
              <a:t>Visit the library with your children.</a:t>
            </a:r>
          </a:p>
          <a:p>
            <a:r>
              <a:rPr lang="en-GB" dirty="0" smtClean="0"/>
              <a:t>Talk about books with your child- informal book chat is a great way to create bonds with your child as well as promoting reading for pleasure.</a:t>
            </a:r>
          </a:p>
          <a:p>
            <a:endParaRPr lang="en-GB" dirty="0"/>
          </a:p>
        </p:txBody>
      </p:sp>
    </p:spTree>
    <p:extLst>
      <p:ext uri="{BB962C8B-B14F-4D97-AF65-F5344CB8AC3E}">
        <p14:creationId xmlns:p14="http://schemas.microsoft.com/office/powerpoint/2010/main" val="150553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0313" y="-66502"/>
            <a:ext cx="10892578" cy="6988233"/>
          </a:xfrm>
          <a:prstGeom prst="rect">
            <a:avLst/>
          </a:prstGeom>
        </p:spPr>
      </p:pic>
    </p:spTree>
    <p:extLst>
      <p:ext uri="{BB962C8B-B14F-4D97-AF65-F5344CB8AC3E}">
        <p14:creationId xmlns:p14="http://schemas.microsoft.com/office/powerpoint/2010/main" val="466582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Book chat</a:t>
            </a:r>
            <a:endParaRPr lang="en-GB" dirty="0"/>
          </a:p>
        </p:txBody>
      </p:sp>
      <p:pic>
        <p:nvPicPr>
          <p:cNvPr id="4" name="Picture 3"/>
          <p:cNvPicPr>
            <a:picLocks noChangeAspect="1"/>
          </p:cNvPicPr>
          <p:nvPr/>
        </p:nvPicPr>
        <p:blipFill>
          <a:blip r:embed="rId2"/>
          <a:stretch>
            <a:fillRect/>
          </a:stretch>
        </p:blipFill>
        <p:spPr>
          <a:xfrm>
            <a:off x="199045" y="1623753"/>
            <a:ext cx="5255346" cy="5104014"/>
          </a:xfrm>
          <a:prstGeom prst="rect">
            <a:avLst/>
          </a:prstGeom>
        </p:spPr>
      </p:pic>
      <p:pic>
        <p:nvPicPr>
          <p:cNvPr id="5" name="Picture 4"/>
          <p:cNvPicPr>
            <a:picLocks noChangeAspect="1"/>
          </p:cNvPicPr>
          <p:nvPr/>
        </p:nvPicPr>
        <p:blipFill>
          <a:blip r:embed="rId3"/>
          <a:stretch>
            <a:fillRect/>
          </a:stretch>
        </p:blipFill>
        <p:spPr>
          <a:xfrm>
            <a:off x="5750519" y="0"/>
            <a:ext cx="6036927" cy="7009012"/>
          </a:xfrm>
          <a:prstGeom prst="rect">
            <a:avLst/>
          </a:prstGeom>
        </p:spPr>
      </p:pic>
    </p:spTree>
    <p:extLst>
      <p:ext uri="{BB962C8B-B14F-4D97-AF65-F5344CB8AC3E}">
        <p14:creationId xmlns:p14="http://schemas.microsoft.com/office/powerpoint/2010/main" val="93867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22" y="-1068"/>
            <a:ext cx="10515600" cy="1325563"/>
          </a:xfrm>
        </p:spPr>
        <p:txBody>
          <a:bodyPr/>
          <a:lstStyle/>
          <a:p>
            <a:r>
              <a:rPr lang="en-GB" dirty="0" smtClean="0"/>
              <a:t>Engaging reluctant readers</a:t>
            </a:r>
            <a:endParaRPr lang="en-GB" dirty="0"/>
          </a:p>
        </p:txBody>
      </p:sp>
      <p:sp>
        <p:nvSpPr>
          <p:cNvPr id="3" name="Content Placeholder 2"/>
          <p:cNvSpPr>
            <a:spLocks noGrp="1"/>
          </p:cNvSpPr>
          <p:nvPr>
            <p:ph idx="1"/>
          </p:nvPr>
        </p:nvSpPr>
        <p:spPr>
          <a:xfrm>
            <a:off x="838200" y="1324495"/>
            <a:ext cx="10515600" cy="4852468"/>
          </a:xfrm>
        </p:spPr>
        <p:txBody>
          <a:bodyPr>
            <a:normAutofit fontScale="85000" lnSpcReduction="10000"/>
          </a:bodyPr>
          <a:lstStyle/>
          <a:p>
            <a:pPr>
              <a:buFontTx/>
              <a:buChar char="-"/>
            </a:pPr>
            <a:r>
              <a:rPr lang="en-GB" dirty="0" smtClean="0"/>
              <a:t>Read </a:t>
            </a:r>
            <a:r>
              <a:rPr lang="en-GB" u="sng" dirty="0" smtClean="0"/>
              <a:t>to</a:t>
            </a:r>
            <a:r>
              <a:rPr lang="en-GB" dirty="0" smtClean="0"/>
              <a:t> your child. Make it something special, a time where you bond and spend quality time together.</a:t>
            </a:r>
          </a:p>
          <a:p>
            <a:pPr>
              <a:buFontTx/>
              <a:buChar char="-"/>
            </a:pPr>
            <a:r>
              <a:rPr lang="en-GB" dirty="0" smtClean="0"/>
              <a:t>Choose books linked to their interests.</a:t>
            </a:r>
          </a:p>
          <a:p>
            <a:pPr>
              <a:buFontTx/>
              <a:buChar char="-"/>
            </a:pPr>
            <a:r>
              <a:rPr lang="en-GB" dirty="0" smtClean="0"/>
              <a:t>Older readers might enjoy graphic novels- they may perceive these texts as being less ‘reading’ but still with grown up themes that will appeal.</a:t>
            </a:r>
          </a:p>
          <a:p>
            <a:pPr>
              <a:buFontTx/>
              <a:buChar char="-"/>
            </a:pPr>
            <a:r>
              <a:rPr lang="en-GB" dirty="0" smtClean="0"/>
              <a:t>Try Barrington Stoke books (we have lots in school). These are dyslexia friendly. Shorter than most novels but with themes and stories that will appeal and are written by well-regarded authors.</a:t>
            </a:r>
          </a:p>
          <a:p>
            <a:pPr>
              <a:buFontTx/>
              <a:buChar char="-"/>
            </a:pPr>
            <a:r>
              <a:rPr lang="en-GB" dirty="0" smtClean="0"/>
              <a:t>Try to engage them with non-fiction, age appropriate newspapers and magazines.</a:t>
            </a:r>
          </a:p>
          <a:p>
            <a:pPr>
              <a:buFontTx/>
              <a:buChar char="-"/>
            </a:pPr>
            <a:r>
              <a:rPr lang="en-GB" dirty="0" smtClean="0"/>
              <a:t>Let your child see you reading for pleasure.</a:t>
            </a:r>
          </a:p>
          <a:p>
            <a:pPr>
              <a:buFontTx/>
              <a:buChar char="-"/>
            </a:pPr>
            <a:r>
              <a:rPr lang="en-GB" dirty="0" smtClean="0"/>
              <a:t>Try audio books- you could even try listening to audio books as a family together.</a:t>
            </a:r>
          </a:p>
          <a:p>
            <a:pPr>
              <a:buFontTx/>
              <a:buChar char="-"/>
            </a:pPr>
            <a:r>
              <a:rPr lang="en-GB" dirty="0" smtClean="0"/>
              <a:t>Join the library and visit together. Look through the books and discuss ones that appeal.</a:t>
            </a:r>
          </a:p>
          <a:p>
            <a:pPr>
              <a:buFontTx/>
              <a:buChar char="-"/>
            </a:pPr>
            <a:endParaRPr lang="en-GB" dirty="0" smtClean="0"/>
          </a:p>
          <a:p>
            <a:pPr>
              <a:buFontTx/>
              <a:buChar char="-"/>
            </a:pPr>
            <a:endParaRPr lang="en-GB" dirty="0"/>
          </a:p>
        </p:txBody>
      </p:sp>
    </p:spTree>
    <p:extLst>
      <p:ext uri="{BB962C8B-B14F-4D97-AF65-F5344CB8AC3E}">
        <p14:creationId xmlns:p14="http://schemas.microsoft.com/office/powerpoint/2010/main" val="172823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for parents</a:t>
            </a:r>
            <a:endParaRPr lang="en-GB" dirty="0"/>
          </a:p>
        </p:txBody>
      </p:sp>
      <p:sp>
        <p:nvSpPr>
          <p:cNvPr id="3" name="Content Placeholder 2"/>
          <p:cNvSpPr>
            <a:spLocks noGrp="1"/>
          </p:cNvSpPr>
          <p:nvPr>
            <p:ph idx="1"/>
          </p:nvPr>
        </p:nvSpPr>
        <p:spPr/>
        <p:txBody>
          <a:bodyPr/>
          <a:lstStyle/>
          <a:p>
            <a:pPr marL="0" indent="0">
              <a:buNone/>
            </a:pPr>
            <a:r>
              <a:rPr lang="en-GB" dirty="0" smtClean="0"/>
              <a:t>These websites are really helpful…</a:t>
            </a:r>
          </a:p>
          <a:p>
            <a:pPr marL="0" indent="0">
              <a:buNone/>
            </a:pPr>
            <a:r>
              <a:rPr lang="en-GB" dirty="0" err="1" smtClean="0"/>
              <a:t>Booktrust</a:t>
            </a:r>
            <a:endParaRPr lang="en-GB" dirty="0" smtClean="0"/>
          </a:p>
          <a:p>
            <a:pPr marL="0" indent="0">
              <a:buNone/>
            </a:pPr>
            <a:r>
              <a:rPr lang="en-GB" dirty="0">
                <a:hlinkClick r:id="rId2"/>
              </a:rPr>
              <a:t>https://www.booktrust.org.uk/books-and-reading/have-some-fun</a:t>
            </a:r>
            <a:r>
              <a:rPr lang="en-GB" dirty="0" smtClean="0">
                <a:hlinkClick r:id="rId2"/>
              </a:rPr>
              <a:t>/</a:t>
            </a:r>
            <a:r>
              <a:rPr lang="en-GB" dirty="0" smtClean="0"/>
              <a:t> </a:t>
            </a:r>
          </a:p>
          <a:p>
            <a:pPr marL="0" indent="0">
              <a:buNone/>
            </a:pPr>
            <a:r>
              <a:rPr lang="en-GB" dirty="0" smtClean="0"/>
              <a:t>Open University Reading for Pleasure at Home</a:t>
            </a:r>
          </a:p>
          <a:p>
            <a:pPr marL="0" indent="0">
              <a:buNone/>
            </a:pPr>
            <a:r>
              <a:rPr lang="en-GB" dirty="0">
                <a:hlinkClick r:id="rId3"/>
              </a:rPr>
              <a:t>https://ourfp.org/supporting-rah</a:t>
            </a:r>
            <a:r>
              <a:rPr lang="en-GB" dirty="0" smtClean="0">
                <a:hlinkClick r:id="rId3"/>
              </a:rPr>
              <a:t>/</a:t>
            </a:r>
            <a:r>
              <a:rPr lang="en-GB" dirty="0" smtClean="0"/>
              <a:t> </a:t>
            </a:r>
          </a:p>
          <a:p>
            <a:pPr marL="0" indent="0">
              <a:buNone/>
            </a:pPr>
            <a:r>
              <a:rPr lang="en-GB" dirty="0" smtClean="0"/>
              <a:t>The Reader Teacher</a:t>
            </a:r>
          </a:p>
          <a:p>
            <a:pPr marL="0" indent="0">
              <a:buNone/>
            </a:pPr>
            <a:r>
              <a:rPr lang="en-GB" dirty="0">
                <a:hlinkClick r:id="rId4"/>
              </a:rPr>
              <a:t>https://www.thereaderteacher.com</a:t>
            </a:r>
            <a:r>
              <a:rPr lang="en-GB" dirty="0" smtClean="0">
                <a:hlinkClick r:id="rId4"/>
              </a:rPr>
              <a:t>/</a:t>
            </a:r>
            <a:r>
              <a:rPr lang="en-GB" dirty="0" smtClean="0"/>
              <a:t> </a:t>
            </a:r>
          </a:p>
          <a:p>
            <a:pPr marL="0" indent="0">
              <a:buNone/>
            </a:pPr>
            <a:endParaRPr lang="en-GB" dirty="0"/>
          </a:p>
        </p:txBody>
      </p:sp>
    </p:spTree>
    <p:extLst>
      <p:ext uri="{BB962C8B-B14F-4D97-AF65-F5344CB8AC3E}">
        <p14:creationId xmlns:p14="http://schemas.microsoft.com/office/powerpoint/2010/main" val="4076468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89" y="-83762"/>
            <a:ext cx="10515600" cy="1325563"/>
          </a:xfrm>
        </p:spPr>
        <p:txBody>
          <a:bodyPr/>
          <a:lstStyle/>
          <a:p>
            <a:r>
              <a:rPr lang="en-GB" dirty="0" smtClean="0"/>
              <a:t>What is reading for pleasure?</a:t>
            </a:r>
            <a:endParaRPr lang="en-GB" dirty="0"/>
          </a:p>
        </p:txBody>
      </p:sp>
      <p:sp>
        <p:nvSpPr>
          <p:cNvPr id="3" name="Content Placeholder 2"/>
          <p:cNvSpPr>
            <a:spLocks noGrp="1"/>
          </p:cNvSpPr>
          <p:nvPr>
            <p:ph idx="1"/>
          </p:nvPr>
        </p:nvSpPr>
        <p:spPr>
          <a:xfrm>
            <a:off x="328352" y="1132898"/>
            <a:ext cx="11503429" cy="5389822"/>
          </a:xfrm>
        </p:spPr>
        <p:txBody>
          <a:bodyPr>
            <a:normAutofit fontScale="85000" lnSpcReduction="20000"/>
          </a:bodyPr>
          <a:lstStyle/>
          <a:p>
            <a:pPr marL="0" indent="0">
              <a:buNone/>
            </a:pPr>
            <a:r>
              <a:rPr lang="en-GB" dirty="0" smtClean="0"/>
              <a:t>At the core of what reading for pleasure is, is the reader’s intrinsic motivation to read. Basically, the child WANTS to read or be read to. This means reading for its own sake, rather than reading for other awards.</a:t>
            </a:r>
          </a:p>
          <a:p>
            <a:pPr marL="0" indent="0">
              <a:buNone/>
            </a:pPr>
            <a:endParaRPr lang="en-GB" dirty="0"/>
          </a:p>
          <a:p>
            <a:pPr marL="0" indent="0">
              <a:buNone/>
            </a:pPr>
            <a:r>
              <a:rPr lang="en-GB" dirty="0" smtClean="0"/>
              <a:t>‘</a:t>
            </a:r>
            <a:r>
              <a:rPr lang="en-US" dirty="0" smtClean="0"/>
              <a:t>Reading enjoyment has been reported as more important for children’s educational success than their family’s socio-economic status.’ (OECD, 2002).</a:t>
            </a:r>
          </a:p>
          <a:p>
            <a:pPr marL="0" indent="0">
              <a:buNone/>
            </a:pPr>
            <a:endParaRPr lang="en-US" dirty="0" smtClean="0"/>
          </a:p>
          <a:p>
            <a:pPr marL="0" indent="0">
              <a:buNone/>
            </a:pPr>
            <a:r>
              <a:rPr lang="en-US" dirty="0" smtClean="0"/>
              <a:t>The National curriculum states:</a:t>
            </a:r>
          </a:p>
          <a:p>
            <a:pPr marL="0" indent="0">
              <a:buNone/>
            </a:pPr>
            <a:r>
              <a:rPr lang="en-US" dirty="0" smtClean="0"/>
              <a:t>The overarching aim for English in the national curriculum is to promote high standards of language and literacy by equipping pupils with a strong command of the spoken and written language, and to </a:t>
            </a:r>
            <a:r>
              <a:rPr lang="en-US" u="sng" dirty="0" smtClean="0"/>
              <a:t>develop their love of literature through widespread reading for enjoyment.</a:t>
            </a:r>
            <a:endParaRPr lang="en-US" u="sng" dirty="0"/>
          </a:p>
          <a:p>
            <a:pPr marL="0" indent="0">
              <a:buNone/>
            </a:pPr>
            <a:r>
              <a:rPr lang="en-US" dirty="0" smtClean="0"/>
              <a:t>The top two reading aims for children to achieve in the National Curriculum are:</a:t>
            </a:r>
          </a:p>
          <a:p>
            <a:pPr>
              <a:buFontTx/>
              <a:buChar char="-"/>
            </a:pPr>
            <a:r>
              <a:rPr lang="en-GB" dirty="0" smtClean="0"/>
              <a:t>To read easily, fluently and with good understanding.</a:t>
            </a:r>
          </a:p>
          <a:p>
            <a:pPr>
              <a:buFontTx/>
              <a:buChar char="-"/>
            </a:pPr>
            <a:r>
              <a:rPr lang="en-GB" dirty="0" smtClean="0"/>
              <a:t>To </a:t>
            </a:r>
            <a:r>
              <a:rPr lang="en-GB" u="sng" dirty="0" smtClean="0"/>
              <a:t>develop the habit of reading widely and often for both pleasure </a:t>
            </a:r>
            <a:r>
              <a:rPr lang="en-GB" dirty="0" smtClean="0"/>
              <a:t>and information</a:t>
            </a:r>
          </a:p>
        </p:txBody>
      </p:sp>
    </p:spTree>
    <p:extLst>
      <p:ext uri="{BB962C8B-B14F-4D97-AF65-F5344CB8AC3E}">
        <p14:creationId xmlns:p14="http://schemas.microsoft.com/office/powerpoint/2010/main" val="194512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447" y="151332"/>
            <a:ext cx="10515600" cy="1325563"/>
          </a:xfrm>
        </p:spPr>
        <p:txBody>
          <a:bodyPr/>
          <a:lstStyle/>
          <a:p>
            <a:r>
              <a:rPr lang="en-GB" dirty="0" smtClean="0"/>
              <a:t>Questions?</a:t>
            </a:r>
            <a:endParaRPr lang="en-GB" dirty="0"/>
          </a:p>
        </p:txBody>
      </p:sp>
    </p:spTree>
    <p:extLst>
      <p:ext uri="{BB962C8B-B14F-4D97-AF65-F5344CB8AC3E}">
        <p14:creationId xmlns:p14="http://schemas.microsoft.com/office/powerpoint/2010/main" val="121413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690" y="-89304"/>
            <a:ext cx="10515600" cy="1325563"/>
          </a:xfrm>
        </p:spPr>
        <p:txBody>
          <a:bodyPr/>
          <a:lstStyle/>
          <a:p>
            <a:r>
              <a:rPr lang="en-GB" dirty="0" smtClean="0"/>
              <a:t>Why does reading for pleasure matter?</a:t>
            </a:r>
            <a:endParaRPr lang="en-GB" dirty="0"/>
          </a:p>
        </p:txBody>
      </p:sp>
      <p:sp>
        <p:nvSpPr>
          <p:cNvPr id="3" name="Content Placeholder 2"/>
          <p:cNvSpPr>
            <a:spLocks noGrp="1"/>
          </p:cNvSpPr>
          <p:nvPr>
            <p:ph idx="1"/>
          </p:nvPr>
        </p:nvSpPr>
        <p:spPr>
          <a:xfrm>
            <a:off x="432262" y="1019694"/>
            <a:ext cx="10921538" cy="5735781"/>
          </a:xfrm>
        </p:spPr>
        <p:txBody>
          <a:bodyPr>
            <a:normAutofit fontScale="85000" lnSpcReduction="20000"/>
          </a:bodyPr>
          <a:lstStyle/>
          <a:p>
            <a:r>
              <a:rPr lang="en-GB" dirty="0" smtClean="0"/>
              <a:t>Reading for pleasure has many benefits for wellbeing and mental health. Research has shown that reading raises self-esteem.</a:t>
            </a:r>
          </a:p>
          <a:p>
            <a:r>
              <a:rPr lang="en-GB" dirty="0" smtClean="0"/>
              <a:t>Research shows that children who read more are also more empathic.</a:t>
            </a:r>
          </a:p>
          <a:p>
            <a:r>
              <a:rPr lang="en-GB" dirty="0" smtClean="0"/>
              <a:t>Reading together creates communities- it is a wonderful way for people to connect and bond.</a:t>
            </a:r>
            <a:endParaRPr lang="en-GB" dirty="0"/>
          </a:p>
          <a:p>
            <a:r>
              <a:rPr lang="en-GB" dirty="0" smtClean="0"/>
              <a:t>Students who read regularly for pleasure do significantly better academically across the curriculum (including 10% better in maths).</a:t>
            </a:r>
          </a:p>
          <a:p>
            <a:r>
              <a:rPr lang="en-GB" dirty="0" smtClean="0"/>
              <a:t>Reading widely improves vocabulary, something that is essential for success in all subjects and in later life.</a:t>
            </a:r>
          </a:p>
          <a:p>
            <a:r>
              <a:rPr lang="en-GB" dirty="0" smtClean="0"/>
              <a:t>Reading is linked inextricably to writing: usually, children who read widely have a better grasp of language, sub-consciously absorb models for their own writing and even develop more secure spelling habits.</a:t>
            </a:r>
          </a:p>
          <a:p>
            <a:r>
              <a:rPr lang="en-GB" dirty="0" smtClean="0"/>
              <a:t>Reading helps to increase children’s general knowledge, knowledge and understanding of different cultures and of the wider world.</a:t>
            </a:r>
          </a:p>
          <a:p>
            <a:r>
              <a:rPr lang="en-GB" dirty="0" smtClean="0"/>
              <a:t>Reading allows children to explore more complex problems from the safe fictional world of books.</a:t>
            </a:r>
          </a:p>
          <a:p>
            <a:r>
              <a:rPr lang="en-GB" dirty="0" smtClean="0"/>
              <a:t>High levels of reading in pre-school children has been seen to help diminish the impact of language disorders.</a:t>
            </a:r>
          </a:p>
          <a:p>
            <a:endParaRPr lang="en-GB" dirty="0"/>
          </a:p>
        </p:txBody>
      </p:sp>
    </p:spTree>
    <p:extLst>
      <p:ext uri="{BB962C8B-B14F-4D97-AF65-F5344CB8AC3E}">
        <p14:creationId xmlns:p14="http://schemas.microsoft.com/office/powerpoint/2010/main" val="373292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2687147"/>
            <a:ext cx="10515600" cy="1325563"/>
          </a:xfrm>
        </p:spPr>
        <p:txBody>
          <a:bodyPr/>
          <a:lstStyle/>
          <a:p>
            <a:r>
              <a:rPr lang="en-US" dirty="0"/>
              <a:t>How we foster a reading for pleasure culture at Arbury Primary </a:t>
            </a:r>
            <a:r>
              <a:rPr lang="en-US" dirty="0" smtClean="0"/>
              <a:t>School…</a:t>
            </a:r>
            <a:endParaRPr lang="en-GB" dirty="0"/>
          </a:p>
        </p:txBody>
      </p:sp>
    </p:spTree>
    <p:extLst>
      <p:ext uri="{BB962C8B-B14F-4D97-AF65-F5344CB8AC3E}">
        <p14:creationId xmlns:p14="http://schemas.microsoft.com/office/powerpoint/2010/main" val="380470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192" y="149629"/>
            <a:ext cx="10515600" cy="1325563"/>
          </a:xfrm>
        </p:spPr>
        <p:txBody>
          <a:bodyPr>
            <a:normAutofit/>
          </a:bodyPr>
          <a:lstStyle/>
          <a:p>
            <a:r>
              <a:rPr lang="en-GB" dirty="0" smtClean="0"/>
              <a:t/>
            </a:r>
            <a:br>
              <a:rPr lang="en-GB" dirty="0" smtClean="0"/>
            </a:br>
            <a:endParaRPr lang="en-GB" dirty="0"/>
          </a:p>
        </p:txBody>
      </p:sp>
      <p:sp>
        <p:nvSpPr>
          <p:cNvPr id="3" name="Content Placeholder 2"/>
          <p:cNvSpPr>
            <a:spLocks noGrp="1"/>
          </p:cNvSpPr>
          <p:nvPr>
            <p:ph idx="1"/>
          </p:nvPr>
        </p:nvSpPr>
        <p:spPr>
          <a:xfrm>
            <a:off x="333895" y="224038"/>
            <a:ext cx="11536680" cy="5533911"/>
          </a:xfrm>
        </p:spPr>
        <p:txBody>
          <a:bodyPr>
            <a:normAutofit/>
          </a:bodyPr>
          <a:lstStyle/>
          <a:p>
            <a:pPr marL="0" indent="0">
              <a:buNone/>
            </a:pPr>
            <a:r>
              <a:rPr lang="en-GB" dirty="0" smtClean="0"/>
              <a:t>We have a HUGE book stock that is added to frequently with newly published, high quality literature. We prioritise spending the English budget on books, books and more books.</a:t>
            </a:r>
          </a:p>
          <a:p>
            <a:pPr marL="0" indent="0">
              <a:buNone/>
            </a:pPr>
            <a:endParaRPr lang="en-GB" dirty="0"/>
          </a:p>
        </p:txBody>
      </p:sp>
      <p:pic>
        <p:nvPicPr>
          <p:cNvPr id="4" name="Picture 3"/>
          <p:cNvPicPr>
            <a:picLocks noChangeAspect="1"/>
          </p:cNvPicPr>
          <p:nvPr/>
        </p:nvPicPr>
        <p:blipFill>
          <a:blip r:embed="rId2"/>
          <a:stretch>
            <a:fillRect/>
          </a:stretch>
        </p:blipFill>
        <p:spPr>
          <a:xfrm>
            <a:off x="391360" y="1709277"/>
            <a:ext cx="4731616" cy="2718636"/>
          </a:xfrm>
          <a:prstGeom prst="rect">
            <a:avLst/>
          </a:prstGeom>
        </p:spPr>
      </p:pic>
      <p:pic>
        <p:nvPicPr>
          <p:cNvPr id="5" name="Picture 4"/>
          <p:cNvPicPr>
            <a:picLocks noChangeAspect="1"/>
          </p:cNvPicPr>
          <p:nvPr/>
        </p:nvPicPr>
        <p:blipFill>
          <a:blip r:embed="rId3"/>
          <a:stretch>
            <a:fillRect/>
          </a:stretch>
        </p:blipFill>
        <p:spPr>
          <a:xfrm>
            <a:off x="432262" y="4541415"/>
            <a:ext cx="4568624" cy="22389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796" y="4062152"/>
            <a:ext cx="3424844" cy="2568633"/>
          </a:xfrm>
          <a:prstGeom prst="rect">
            <a:avLst/>
          </a:prstGeom>
        </p:spPr>
      </p:pic>
    </p:spTree>
    <p:extLst>
      <p:ext uri="{BB962C8B-B14F-4D97-AF65-F5344CB8AC3E}">
        <p14:creationId xmlns:p14="http://schemas.microsoft.com/office/powerpoint/2010/main" val="38550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56" y="620048"/>
            <a:ext cx="10515600" cy="1325563"/>
          </a:xfrm>
        </p:spPr>
        <p:txBody>
          <a:bodyPr>
            <a:normAutofit fontScale="90000"/>
          </a:bodyPr>
          <a:lstStyle/>
          <a:p>
            <a:r>
              <a:rPr lang="en-US" dirty="0"/>
              <a:t>In every class we have well-stocked classroom libraries and we have whole school libraries dotted around the school that are used daily.</a:t>
            </a:r>
            <a:br>
              <a:rPr lang="en-US" dirty="0"/>
            </a:br>
            <a:endParaRPr lang="en-GB" dirty="0"/>
          </a:p>
        </p:txBody>
      </p:sp>
      <p:pic>
        <p:nvPicPr>
          <p:cNvPr id="4" name="Picture 3"/>
          <p:cNvPicPr>
            <a:picLocks noChangeAspect="1"/>
          </p:cNvPicPr>
          <p:nvPr/>
        </p:nvPicPr>
        <p:blipFill>
          <a:blip r:embed="rId2"/>
          <a:stretch>
            <a:fillRect/>
          </a:stretch>
        </p:blipFill>
        <p:spPr>
          <a:xfrm>
            <a:off x="8644549" y="1601441"/>
            <a:ext cx="3060457" cy="3322608"/>
          </a:xfrm>
          <a:prstGeom prst="rect">
            <a:avLst/>
          </a:prstGeom>
        </p:spPr>
      </p:pic>
      <p:pic>
        <p:nvPicPr>
          <p:cNvPr id="5" name="Picture 4"/>
          <p:cNvPicPr>
            <a:picLocks noChangeAspect="1"/>
          </p:cNvPicPr>
          <p:nvPr/>
        </p:nvPicPr>
        <p:blipFill>
          <a:blip r:embed="rId3"/>
          <a:stretch>
            <a:fillRect/>
          </a:stretch>
        </p:blipFill>
        <p:spPr>
          <a:xfrm>
            <a:off x="5944579" y="3515038"/>
            <a:ext cx="2962913" cy="3164098"/>
          </a:xfrm>
          <a:prstGeom prst="rect">
            <a:avLst/>
          </a:prstGeom>
        </p:spPr>
      </p:pic>
    </p:spTree>
    <p:extLst>
      <p:ext uri="{BB962C8B-B14F-4D97-AF65-F5344CB8AC3E}">
        <p14:creationId xmlns:p14="http://schemas.microsoft.com/office/powerpoint/2010/main" val="223005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01198"/>
            <a:ext cx="11830396" cy="1325563"/>
          </a:xfrm>
        </p:spPr>
        <p:txBody>
          <a:bodyPr>
            <a:normAutofit fontScale="90000"/>
          </a:bodyPr>
          <a:lstStyle/>
          <a:p>
            <a:r>
              <a:rPr lang="en-US" dirty="0"/>
              <a:t>There are daily opportunities for story-time and independent reading time across the school. In Key Stage 1 there is a dedicated reading for pleasure session timetabled for once a week, where different reading for pleasure activities are enjoyed.</a:t>
            </a:r>
            <a:br>
              <a:rPr lang="en-US" dirty="0"/>
            </a:br>
            <a:endParaRPr lang="en-GB" dirty="0"/>
          </a:p>
        </p:txBody>
      </p:sp>
      <p:pic>
        <p:nvPicPr>
          <p:cNvPr id="4" name="Picture 3"/>
          <p:cNvPicPr>
            <a:picLocks noChangeAspect="1"/>
          </p:cNvPicPr>
          <p:nvPr/>
        </p:nvPicPr>
        <p:blipFill>
          <a:blip r:embed="rId2"/>
          <a:stretch>
            <a:fillRect/>
          </a:stretch>
        </p:blipFill>
        <p:spPr>
          <a:xfrm>
            <a:off x="7823845" y="2823991"/>
            <a:ext cx="4200508" cy="3659936"/>
          </a:xfrm>
          <a:prstGeom prst="rect">
            <a:avLst/>
          </a:prstGeom>
        </p:spPr>
      </p:pic>
      <p:pic>
        <p:nvPicPr>
          <p:cNvPr id="5" name="Picture 4"/>
          <p:cNvPicPr>
            <a:picLocks noChangeAspect="1"/>
          </p:cNvPicPr>
          <p:nvPr/>
        </p:nvPicPr>
        <p:blipFill>
          <a:blip r:embed="rId3"/>
          <a:stretch>
            <a:fillRect/>
          </a:stretch>
        </p:blipFill>
        <p:spPr>
          <a:xfrm>
            <a:off x="4263453" y="3438017"/>
            <a:ext cx="3310415" cy="3084843"/>
          </a:xfrm>
          <a:prstGeom prst="rect">
            <a:avLst/>
          </a:prstGeom>
        </p:spPr>
      </p:pic>
      <p:pic>
        <p:nvPicPr>
          <p:cNvPr id="6" name="Picture 5"/>
          <p:cNvPicPr>
            <a:picLocks noChangeAspect="1"/>
          </p:cNvPicPr>
          <p:nvPr/>
        </p:nvPicPr>
        <p:blipFill>
          <a:blip r:embed="rId4"/>
          <a:stretch>
            <a:fillRect/>
          </a:stretch>
        </p:blipFill>
        <p:spPr>
          <a:xfrm>
            <a:off x="228600" y="3512126"/>
            <a:ext cx="3784876" cy="2971801"/>
          </a:xfrm>
          <a:prstGeom prst="rect">
            <a:avLst/>
          </a:prstGeom>
        </p:spPr>
      </p:pic>
    </p:spTree>
    <p:extLst>
      <p:ext uri="{BB962C8B-B14F-4D97-AF65-F5344CB8AC3E}">
        <p14:creationId xmlns:p14="http://schemas.microsoft.com/office/powerpoint/2010/main" val="1722564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55" y="913765"/>
            <a:ext cx="11708476" cy="1325563"/>
          </a:xfrm>
        </p:spPr>
        <p:txBody>
          <a:bodyPr>
            <a:normAutofit fontScale="90000"/>
          </a:bodyPr>
          <a:lstStyle/>
          <a:p>
            <a:r>
              <a:rPr lang="en-US" sz="3100" dirty="0"/>
              <a:t>Our English curriculum is text-based. This means that the starting point for every writing unit is a high-quality text. </a:t>
            </a:r>
            <a:r>
              <a:rPr lang="en-US" sz="3100" dirty="0" smtClean="0"/>
              <a:t>Each three week writing unit starts with an engaging ‘hook to the book’ to get the children excited and engaged with their new text. We </a:t>
            </a:r>
            <a:r>
              <a:rPr lang="en-US" sz="3100" dirty="0"/>
              <a:t>also teach whole class Guided Reading, which means that every child is exposed to a range of highly engaging, different text types which are packed full of high level vocabulary and language. </a:t>
            </a:r>
            <a:r>
              <a:rPr lang="en-US" dirty="0"/>
              <a:t/>
            </a:r>
            <a:br>
              <a:rPr lang="en-US" dirty="0"/>
            </a:br>
            <a:endParaRPr lang="en-GB" dirty="0"/>
          </a:p>
        </p:txBody>
      </p:sp>
      <p:pic>
        <p:nvPicPr>
          <p:cNvPr id="4" name="Picture 3"/>
          <p:cNvPicPr>
            <a:picLocks noChangeAspect="1"/>
          </p:cNvPicPr>
          <p:nvPr/>
        </p:nvPicPr>
        <p:blipFill>
          <a:blip r:embed="rId2"/>
          <a:stretch>
            <a:fillRect/>
          </a:stretch>
        </p:blipFill>
        <p:spPr>
          <a:xfrm>
            <a:off x="193255" y="3925444"/>
            <a:ext cx="3548180" cy="2365453"/>
          </a:xfrm>
          <a:prstGeom prst="rect">
            <a:avLst/>
          </a:prstGeom>
        </p:spPr>
      </p:pic>
      <p:pic>
        <p:nvPicPr>
          <p:cNvPr id="5" name="Picture 4"/>
          <p:cNvPicPr>
            <a:picLocks noChangeAspect="1"/>
          </p:cNvPicPr>
          <p:nvPr/>
        </p:nvPicPr>
        <p:blipFill>
          <a:blip r:embed="rId3"/>
          <a:stretch>
            <a:fillRect/>
          </a:stretch>
        </p:blipFill>
        <p:spPr>
          <a:xfrm>
            <a:off x="2813745" y="5403272"/>
            <a:ext cx="1078430" cy="1338003"/>
          </a:xfrm>
          <a:prstGeom prst="rect">
            <a:avLst/>
          </a:prstGeom>
        </p:spPr>
      </p:pic>
      <p:pic>
        <p:nvPicPr>
          <p:cNvPr id="6" name="Picture 5"/>
          <p:cNvPicPr>
            <a:picLocks noChangeAspect="1"/>
          </p:cNvPicPr>
          <p:nvPr/>
        </p:nvPicPr>
        <p:blipFill>
          <a:blip r:embed="rId4"/>
          <a:stretch>
            <a:fillRect/>
          </a:stretch>
        </p:blipFill>
        <p:spPr>
          <a:xfrm>
            <a:off x="3964898" y="2602941"/>
            <a:ext cx="2178467" cy="2645006"/>
          </a:xfrm>
          <a:prstGeom prst="rect">
            <a:avLst/>
          </a:prstGeom>
        </p:spPr>
      </p:pic>
      <p:pic>
        <p:nvPicPr>
          <p:cNvPr id="7" name="Picture 6"/>
          <p:cNvPicPr>
            <a:picLocks noChangeAspect="1"/>
          </p:cNvPicPr>
          <p:nvPr/>
        </p:nvPicPr>
        <p:blipFill>
          <a:blip r:embed="rId5"/>
          <a:stretch>
            <a:fillRect/>
          </a:stretch>
        </p:blipFill>
        <p:spPr>
          <a:xfrm>
            <a:off x="2920537" y="2536343"/>
            <a:ext cx="1092085" cy="1092085"/>
          </a:xfrm>
          <a:prstGeom prst="rect">
            <a:avLst/>
          </a:prstGeom>
        </p:spPr>
      </p:pic>
      <p:pic>
        <p:nvPicPr>
          <p:cNvPr id="8" name="Picture 7"/>
          <p:cNvPicPr>
            <a:picLocks noChangeAspect="1"/>
          </p:cNvPicPr>
          <p:nvPr/>
        </p:nvPicPr>
        <p:blipFill>
          <a:blip r:embed="rId6"/>
          <a:stretch>
            <a:fillRect/>
          </a:stretch>
        </p:blipFill>
        <p:spPr>
          <a:xfrm>
            <a:off x="6361925" y="3425690"/>
            <a:ext cx="1970376" cy="3192280"/>
          </a:xfrm>
          <a:prstGeom prst="rect">
            <a:avLst/>
          </a:prstGeom>
        </p:spPr>
      </p:pic>
      <p:pic>
        <p:nvPicPr>
          <p:cNvPr id="9" name="Picture 8"/>
          <p:cNvPicPr>
            <a:picLocks noChangeAspect="1"/>
          </p:cNvPicPr>
          <p:nvPr/>
        </p:nvPicPr>
        <p:blipFill>
          <a:blip r:embed="rId7"/>
          <a:stretch>
            <a:fillRect/>
          </a:stretch>
        </p:blipFill>
        <p:spPr>
          <a:xfrm>
            <a:off x="7767390" y="4623261"/>
            <a:ext cx="1129822" cy="2118014"/>
          </a:xfrm>
          <a:prstGeom prst="rect">
            <a:avLst/>
          </a:prstGeom>
        </p:spPr>
      </p:pic>
      <p:pic>
        <p:nvPicPr>
          <p:cNvPr id="10" name="Picture 9"/>
          <p:cNvPicPr>
            <a:picLocks noChangeAspect="1"/>
          </p:cNvPicPr>
          <p:nvPr/>
        </p:nvPicPr>
        <p:blipFill>
          <a:blip r:embed="rId8"/>
          <a:stretch>
            <a:fillRect/>
          </a:stretch>
        </p:blipFill>
        <p:spPr>
          <a:xfrm>
            <a:off x="7786070" y="2549430"/>
            <a:ext cx="977785" cy="1505910"/>
          </a:xfrm>
          <a:prstGeom prst="rect">
            <a:avLst/>
          </a:prstGeom>
        </p:spPr>
      </p:pic>
    </p:spTree>
    <p:extLst>
      <p:ext uri="{BB962C8B-B14F-4D97-AF65-F5344CB8AC3E}">
        <p14:creationId xmlns:p14="http://schemas.microsoft.com/office/powerpoint/2010/main" val="1134859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87" y="1007976"/>
            <a:ext cx="11597640" cy="1325563"/>
          </a:xfrm>
        </p:spPr>
        <p:txBody>
          <a:bodyPr>
            <a:normAutofit fontScale="90000"/>
          </a:bodyPr>
          <a:lstStyle/>
          <a:p>
            <a:r>
              <a:rPr lang="en-GB" dirty="0" smtClean="0"/>
              <a:t>We use Story-time phonics in KS1 to teach phonics. </a:t>
            </a:r>
            <a:r>
              <a:rPr lang="en-US" dirty="0" smtClean="0"/>
              <a:t>It’s a systematic approach that </a:t>
            </a:r>
            <a:r>
              <a:rPr lang="en-US" dirty="0"/>
              <a:t>uses real story books to </a:t>
            </a:r>
            <a:r>
              <a:rPr lang="en-US" dirty="0" err="1"/>
              <a:t>contextualise</a:t>
            </a:r>
            <a:r>
              <a:rPr lang="en-US" dirty="0"/>
              <a:t> the phonemes, ensuring high levels of engagement right from the </a:t>
            </a:r>
            <a:r>
              <a:rPr lang="en-US" dirty="0" smtClean="0"/>
              <a:t>start.</a:t>
            </a:r>
            <a:endParaRPr lang="en-GB" dirty="0"/>
          </a:p>
        </p:txBody>
      </p:sp>
      <p:pic>
        <p:nvPicPr>
          <p:cNvPr id="4" name="Picture 3"/>
          <p:cNvPicPr>
            <a:picLocks noChangeAspect="1"/>
          </p:cNvPicPr>
          <p:nvPr/>
        </p:nvPicPr>
        <p:blipFill>
          <a:blip r:embed="rId2"/>
          <a:stretch>
            <a:fillRect/>
          </a:stretch>
        </p:blipFill>
        <p:spPr>
          <a:xfrm>
            <a:off x="544484" y="3176846"/>
            <a:ext cx="2946862" cy="2933765"/>
          </a:xfrm>
          <a:prstGeom prst="rect">
            <a:avLst/>
          </a:prstGeom>
        </p:spPr>
      </p:pic>
      <p:pic>
        <p:nvPicPr>
          <p:cNvPr id="5" name="Picture 4"/>
          <p:cNvPicPr>
            <a:picLocks noChangeAspect="1"/>
          </p:cNvPicPr>
          <p:nvPr/>
        </p:nvPicPr>
        <p:blipFill>
          <a:blip r:embed="rId3"/>
          <a:stretch>
            <a:fillRect/>
          </a:stretch>
        </p:blipFill>
        <p:spPr>
          <a:xfrm>
            <a:off x="3901440" y="2930236"/>
            <a:ext cx="2645958" cy="2645958"/>
          </a:xfrm>
          <a:prstGeom prst="rect">
            <a:avLst/>
          </a:prstGeom>
        </p:spPr>
      </p:pic>
    </p:spTree>
    <p:extLst>
      <p:ext uri="{BB962C8B-B14F-4D97-AF65-F5344CB8AC3E}">
        <p14:creationId xmlns:p14="http://schemas.microsoft.com/office/powerpoint/2010/main" val="2956170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441</TotalTime>
  <Words>1191</Words>
  <Application>Microsoft Office PowerPoint</Application>
  <PresentationFormat>Widescreen</PresentationFormat>
  <Paragraphs>59</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Reading for Pleasure Arbury Primary School</vt:lpstr>
      <vt:lpstr>What is reading for pleasure?</vt:lpstr>
      <vt:lpstr>Why does reading for pleasure matter?</vt:lpstr>
      <vt:lpstr>How we foster a reading for pleasure culture at Arbury Primary School…</vt:lpstr>
      <vt:lpstr> </vt:lpstr>
      <vt:lpstr>In every class we have well-stocked classroom libraries and we have whole school libraries dotted around the school that are used daily. </vt:lpstr>
      <vt:lpstr>There are daily opportunities for story-time and independent reading time across the school. In Key Stage 1 there is a dedicated reading for pleasure session timetabled for once a week, where different reading for pleasure activities are enjoyed. </vt:lpstr>
      <vt:lpstr>Our English curriculum is text-based. This means that the starting point for every writing unit is a high-quality text. Each three week writing unit starts with an engaging ‘hook to the book’ to get the children excited and engaged with their new text. We also teach whole class Guided Reading, which means that every child is exposed to a range of highly engaging, different text types which are packed full of high level vocabulary and language.  </vt:lpstr>
      <vt:lpstr>We use Story-time phonics in KS1 to teach phonics. It’s a systematic approach that uses real story books to contextualise the phonemes, ensuring high levels of engagement right from the start.</vt:lpstr>
      <vt:lpstr>We monitor and encourage reading persistently. We give out reading trophies to classes who read the most. We use Accelerated Reader (usually Year 3 upwards). For some children, this helps to motivate them and allows staff to monitor closely children’s reading preferences and the quantity that children are reading. It also helps to identify any children that may be struggling and who may need extra support. We also reward those who read lots with ‘Word Millionnaire’ certificates. </vt:lpstr>
      <vt:lpstr>Staff are encouraged to develop themselves as reader teachers. This means they try to read children’s literature as much as they can in order to support children to choose books.   Some of our staff have taken part in training with the Open University to learn more about how to foster children’s reading for pleasure. </vt:lpstr>
      <vt:lpstr>We have Reading Ambassadors in each class to help spread the joy of reading. We meet termly to discuss reading and complete reading tasks (e.g. writing reviews, making posters to promote reading). The UKS2 Reading Ambassadors also help to look after the KS2 library area.  </vt:lpstr>
      <vt:lpstr>We have reading for pleasure events each half term (National Poetry Day, Anti-bullying week linked to a whole school text, DEAR days, World Book Day, Read for Empathy day, Non-fiction November etc). During the recent lockdowns, the ‘Reading Rooms’ were created on eschools. Daily stories and resources were uploaded to support parents and children to engage with reading for pleasure.</vt:lpstr>
      <vt:lpstr>We publish a half-termly reading for pleasure newsletter for children, parents and staff to read. </vt:lpstr>
      <vt:lpstr>How parents can support their children to become life-long readers</vt:lpstr>
      <vt:lpstr>PowerPoint Presentation</vt:lpstr>
      <vt:lpstr>Book chat</vt:lpstr>
      <vt:lpstr>Engaging reluctant readers</vt:lpstr>
      <vt:lpstr>Support for parents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for Pleasure Arbury Primary School</dc:title>
  <dc:creator>Kate DOWDALL</dc:creator>
  <cp:lastModifiedBy>Kate DOWDALL</cp:lastModifiedBy>
  <cp:revision>29</cp:revision>
  <dcterms:created xsi:type="dcterms:W3CDTF">2022-01-27T19:51:34Z</dcterms:created>
  <dcterms:modified xsi:type="dcterms:W3CDTF">2022-01-30T00:23:23Z</dcterms:modified>
</cp:coreProperties>
</file>