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9" r:id="rId3"/>
    <p:sldId id="264" r:id="rId4"/>
    <p:sldId id="270" r:id="rId5"/>
    <p:sldId id="265" r:id="rId6"/>
    <p:sldId id="266" r:id="rId7"/>
    <p:sldId id="267" r:id="rId8"/>
    <p:sldId id="268" r:id="rId9"/>
    <p:sldId id="256" r:id="rId10"/>
    <p:sldId id="257" r:id="rId11"/>
    <p:sldId id="258" r:id="rId12"/>
    <p:sldId id="259" r:id="rId13"/>
    <p:sldId id="260"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22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B82CCA8-69FC-477B-B7CB-5C6A7AC0BD25}" type="datetimeFigureOut">
              <a:rPr lang="en-GB" smtClean="0"/>
              <a:t>03/10/2022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2315811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82CCA8-69FC-477B-B7CB-5C6A7AC0BD25}" type="datetimeFigureOut">
              <a:rPr lang="en-GB" smtClean="0"/>
              <a:t>03/10/2022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2999510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82CCA8-69FC-477B-B7CB-5C6A7AC0BD25}" type="datetimeFigureOut">
              <a:rPr lang="en-GB" smtClean="0"/>
              <a:t>03/10/2022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2683973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82CCA8-69FC-477B-B7CB-5C6A7AC0BD25}" type="datetimeFigureOut">
              <a:rPr lang="en-GB" smtClean="0"/>
              <a:t>03/10/2022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2812723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82CCA8-69FC-477B-B7CB-5C6A7AC0BD25}" type="datetimeFigureOut">
              <a:rPr lang="en-GB" smtClean="0"/>
              <a:t>03/10/2022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1324793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B82CCA8-69FC-477B-B7CB-5C6A7AC0BD25}" type="datetimeFigureOut">
              <a:rPr lang="en-GB" smtClean="0"/>
              <a:t>03/10/2022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122488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B82CCA8-69FC-477B-B7CB-5C6A7AC0BD25}" type="datetimeFigureOut">
              <a:rPr lang="en-GB" smtClean="0"/>
              <a:t>03/10/2022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213638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B82CCA8-69FC-477B-B7CB-5C6A7AC0BD25}" type="datetimeFigureOut">
              <a:rPr lang="en-GB" smtClean="0"/>
              <a:t>03/10/2022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3303476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2CCA8-69FC-477B-B7CB-5C6A7AC0BD25}" type="datetimeFigureOut">
              <a:rPr lang="en-GB" smtClean="0"/>
              <a:t>03/10/2022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377457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82CCA8-69FC-477B-B7CB-5C6A7AC0BD25}" type="datetimeFigureOut">
              <a:rPr lang="en-GB" smtClean="0"/>
              <a:t>03/10/2022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58820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82CCA8-69FC-477B-B7CB-5C6A7AC0BD25}" type="datetimeFigureOut">
              <a:rPr lang="en-GB" smtClean="0"/>
              <a:t>03/10/2022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7807E2-B884-4266-872C-BB86BED9B044}" type="slidenum">
              <a:rPr lang="en-GB" smtClean="0"/>
              <a:t>‹#›</a:t>
            </a:fld>
            <a:endParaRPr lang="en-GB"/>
          </a:p>
        </p:txBody>
      </p:sp>
    </p:spTree>
    <p:extLst>
      <p:ext uri="{BB962C8B-B14F-4D97-AF65-F5344CB8AC3E}">
        <p14:creationId xmlns:p14="http://schemas.microsoft.com/office/powerpoint/2010/main" val="2946913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2CCA8-69FC-477B-B7CB-5C6A7AC0BD25}" type="datetimeFigureOut">
              <a:rPr lang="en-GB" smtClean="0"/>
              <a:t>03/10/2022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807E2-B884-4266-872C-BB86BED9B044}" type="slidenum">
              <a:rPr lang="en-GB" smtClean="0"/>
              <a:t>‹#›</a:t>
            </a:fld>
            <a:endParaRPr lang="en-GB"/>
          </a:p>
        </p:txBody>
      </p:sp>
    </p:spTree>
    <p:extLst>
      <p:ext uri="{BB962C8B-B14F-4D97-AF65-F5344CB8AC3E}">
        <p14:creationId xmlns:p14="http://schemas.microsoft.com/office/powerpoint/2010/main" val="3755765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1122363"/>
            <a:ext cx="9144000" cy="15869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smtClean="0">
                <a:latin typeface="Sassoon Penpals" panose="02000400000000000000" pitchFamily="50" charset="0"/>
                <a:cs typeface="Arial" panose="020B0604020202020204" pitchFamily="34" charset="0"/>
              </a:rPr>
              <a:t>EYFS/ KS1 Reading Workshop</a:t>
            </a:r>
            <a:endParaRPr lang="en-GB" b="1" dirty="0">
              <a:latin typeface="Sassoon Penpals" panose="02000400000000000000" pitchFamily="50" charset="0"/>
              <a:cs typeface="Arial" panose="020B0604020202020204" pitchFamily="34" charset="0"/>
            </a:endParaRPr>
          </a:p>
        </p:txBody>
      </p:sp>
      <p:sp>
        <p:nvSpPr>
          <p:cNvPr id="3" name="Subtitle 2"/>
          <p:cNvSpPr txBox="1">
            <a:spLocks/>
          </p:cNvSpPr>
          <p:nvPr/>
        </p:nvSpPr>
        <p:spPr>
          <a:xfrm>
            <a:off x="1524000" y="2389239"/>
            <a:ext cx="9144000" cy="1975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smtClean="0">
                <a:latin typeface="Sassoon Penpals" panose="02000400000000000000" pitchFamily="50" charset="0"/>
              </a:rPr>
              <a:t>Mrs Griffin (EYFS/ Phonics Lead</a:t>
            </a:r>
            <a:r>
              <a:rPr lang="en-GB" dirty="0">
                <a:latin typeface="Sassoon Penpals" panose="02000400000000000000" pitchFamily="50" charset="0"/>
              </a:rPr>
              <a:t>) </a:t>
            </a:r>
            <a:endParaRPr lang="en-GB" dirty="0" smtClean="0">
              <a:latin typeface="Sassoon Penpals" panose="02000400000000000000" pitchFamily="50" charset="0"/>
            </a:endParaRPr>
          </a:p>
          <a:p>
            <a:pPr marL="0" indent="0" algn="ctr">
              <a:buNone/>
            </a:pPr>
            <a:r>
              <a:rPr lang="en-GB" dirty="0" smtClean="0">
                <a:latin typeface="Sassoon Penpals" panose="02000400000000000000" pitchFamily="50" charset="0"/>
              </a:rPr>
              <a:t>Mrs </a:t>
            </a:r>
            <a:r>
              <a:rPr lang="en-GB" dirty="0">
                <a:latin typeface="Sassoon Penpals" panose="02000400000000000000" pitchFamily="50" charset="0"/>
              </a:rPr>
              <a:t>Dowdall (Assistant Head – KS2 and English Lead) </a:t>
            </a:r>
            <a:endParaRPr lang="en-GB" dirty="0" smtClean="0">
              <a:latin typeface="Sassoon Penpals" panose="02000400000000000000" pitchFamily="50" charset="0"/>
            </a:endParaRPr>
          </a:p>
          <a:p>
            <a:pPr marL="0" indent="0" algn="ctr">
              <a:buNone/>
            </a:pPr>
            <a:r>
              <a:rPr lang="en-GB" dirty="0" smtClean="0">
                <a:latin typeface="Sassoon Penpals" panose="02000400000000000000" pitchFamily="50" charset="0"/>
              </a:rPr>
              <a:t>Mrs Morris (Assistant Head - EYFS &amp; KS1)</a:t>
            </a:r>
            <a:endParaRPr lang="en-GB" dirty="0">
              <a:latin typeface="Sassoon Penpals" panose="02000400000000000000" pitchFamily="50" charset="0"/>
            </a:endParaRPr>
          </a:p>
        </p:txBody>
      </p:sp>
      <p:pic>
        <p:nvPicPr>
          <p:cNvPr id="4" name="Picture 2" descr="Arbury_Logo"/>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269581" y="3933208"/>
            <a:ext cx="365283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83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Comprehension- understanding what you read.</a:t>
            </a:r>
            <a:br>
              <a:rPr lang="en-GB" dirty="0" smtClean="0"/>
            </a:br>
            <a:r>
              <a:rPr lang="en-GB" dirty="0" smtClean="0"/>
              <a:t>Alongside teaching phonics, we also develop children’s comprehension skills.</a:t>
            </a:r>
            <a:endParaRPr lang="en-GB" dirty="0"/>
          </a:p>
        </p:txBody>
      </p:sp>
      <p:pic>
        <p:nvPicPr>
          <p:cNvPr id="4" name="Picture 3"/>
          <p:cNvPicPr>
            <a:picLocks noChangeAspect="1"/>
          </p:cNvPicPr>
          <p:nvPr/>
        </p:nvPicPr>
        <p:blipFill>
          <a:blip r:embed="rId2"/>
          <a:stretch>
            <a:fillRect/>
          </a:stretch>
        </p:blipFill>
        <p:spPr>
          <a:xfrm>
            <a:off x="345688" y="2227476"/>
            <a:ext cx="6285297" cy="3470797"/>
          </a:xfrm>
          <a:prstGeom prst="rect">
            <a:avLst/>
          </a:prstGeom>
        </p:spPr>
      </p:pic>
      <p:pic>
        <p:nvPicPr>
          <p:cNvPr id="5" name="Picture 4"/>
          <p:cNvPicPr>
            <a:picLocks noChangeAspect="1"/>
          </p:cNvPicPr>
          <p:nvPr/>
        </p:nvPicPr>
        <p:blipFill>
          <a:blip r:embed="rId3"/>
          <a:stretch>
            <a:fillRect/>
          </a:stretch>
        </p:blipFill>
        <p:spPr>
          <a:xfrm>
            <a:off x="6790887" y="2227476"/>
            <a:ext cx="5045574" cy="3303529"/>
          </a:xfrm>
          <a:prstGeom prst="rect">
            <a:avLst/>
          </a:prstGeom>
        </p:spPr>
      </p:pic>
    </p:spTree>
    <p:extLst>
      <p:ext uri="{BB962C8B-B14F-4D97-AF65-F5344CB8AC3E}">
        <p14:creationId xmlns:p14="http://schemas.microsoft.com/office/powerpoint/2010/main" val="3250374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r>
              <a:rPr lang="en-GB" dirty="0" smtClean="0"/>
              <a:t>Whole Class Guided Reading from Reception</a:t>
            </a:r>
            <a:endParaRPr lang="en-GB" dirty="0"/>
          </a:p>
        </p:txBody>
      </p:sp>
      <p:sp>
        <p:nvSpPr>
          <p:cNvPr id="3" name="Content Placeholder 2"/>
          <p:cNvSpPr>
            <a:spLocks noGrp="1"/>
          </p:cNvSpPr>
          <p:nvPr>
            <p:ph idx="1"/>
          </p:nvPr>
        </p:nvSpPr>
        <p:spPr>
          <a:xfrm>
            <a:off x="838199" y="1111947"/>
            <a:ext cx="10515600" cy="4351338"/>
          </a:xfrm>
        </p:spPr>
        <p:txBody>
          <a:bodyPr>
            <a:normAutofit fontScale="92500"/>
          </a:bodyPr>
          <a:lstStyle/>
          <a:p>
            <a:r>
              <a:rPr lang="en-GB" dirty="0" smtClean="0"/>
              <a:t>Use of high quality texts that have been chosen carefully</a:t>
            </a:r>
          </a:p>
          <a:p>
            <a:r>
              <a:rPr lang="en-GB" dirty="0" smtClean="0"/>
              <a:t>These more formal reading sessions happen twice a week</a:t>
            </a:r>
            <a:endParaRPr lang="en-GB" dirty="0"/>
          </a:p>
          <a:p>
            <a:r>
              <a:rPr lang="en-GB" dirty="0" smtClean="0"/>
              <a:t>Questions are planned carefully to help develop children’s comprehension skills</a:t>
            </a:r>
          </a:p>
          <a:p>
            <a:r>
              <a:rPr lang="en-GB" dirty="0" smtClean="0"/>
              <a:t>A session could consist of pre-teaching some key vocabulary, sequencing texts (or retelling, perhaps using puppets), making predictions and getting children to answer retrieval or inference type questions.</a:t>
            </a:r>
          </a:p>
          <a:p>
            <a:r>
              <a:rPr lang="en-GB" dirty="0" smtClean="0"/>
              <a:t>Now and again (Year 1) the children may be asked to record their ideas and answers in written form but mainly these sessions consist of carefully planned questions and lots of opportunity for rich discussion.</a:t>
            </a:r>
            <a:endParaRPr lang="en-GB" dirty="0"/>
          </a:p>
        </p:txBody>
      </p:sp>
      <p:pic>
        <p:nvPicPr>
          <p:cNvPr id="5" name="Picture 4"/>
          <p:cNvPicPr>
            <a:picLocks noChangeAspect="1"/>
          </p:cNvPicPr>
          <p:nvPr/>
        </p:nvPicPr>
        <p:blipFill>
          <a:blip r:embed="rId2"/>
          <a:stretch>
            <a:fillRect/>
          </a:stretch>
        </p:blipFill>
        <p:spPr>
          <a:xfrm>
            <a:off x="1650381" y="5307485"/>
            <a:ext cx="1138237" cy="1443764"/>
          </a:xfrm>
          <a:prstGeom prst="rect">
            <a:avLst/>
          </a:prstGeom>
        </p:spPr>
      </p:pic>
      <p:pic>
        <p:nvPicPr>
          <p:cNvPr id="6" name="Picture 5"/>
          <p:cNvPicPr>
            <a:picLocks noChangeAspect="1"/>
          </p:cNvPicPr>
          <p:nvPr/>
        </p:nvPicPr>
        <p:blipFill>
          <a:blip r:embed="rId3"/>
          <a:stretch>
            <a:fillRect/>
          </a:stretch>
        </p:blipFill>
        <p:spPr>
          <a:xfrm>
            <a:off x="3057874" y="5307485"/>
            <a:ext cx="1295977" cy="1443764"/>
          </a:xfrm>
          <a:prstGeom prst="rect">
            <a:avLst/>
          </a:prstGeom>
        </p:spPr>
      </p:pic>
      <p:pic>
        <p:nvPicPr>
          <p:cNvPr id="7" name="Picture 6"/>
          <p:cNvPicPr>
            <a:picLocks noChangeAspect="1"/>
          </p:cNvPicPr>
          <p:nvPr/>
        </p:nvPicPr>
        <p:blipFill>
          <a:blip r:embed="rId4"/>
          <a:stretch>
            <a:fillRect/>
          </a:stretch>
        </p:blipFill>
        <p:spPr>
          <a:xfrm>
            <a:off x="4623107" y="5307485"/>
            <a:ext cx="1290172" cy="1443764"/>
          </a:xfrm>
          <a:prstGeom prst="rect">
            <a:avLst/>
          </a:prstGeom>
        </p:spPr>
      </p:pic>
      <p:pic>
        <p:nvPicPr>
          <p:cNvPr id="8" name="Picture 7"/>
          <p:cNvPicPr>
            <a:picLocks noChangeAspect="1"/>
          </p:cNvPicPr>
          <p:nvPr/>
        </p:nvPicPr>
        <p:blipFill>
          <a:blip r:embed="rId5"/>
          <a:stretch>
            <a:fillRect/>
          </a:stretch>
        </p:blipFill>
        <p:spPr>
          <a:xfrm>
            <a:off x="6182535" y="5298881"/>
            <a:ext cx="1203080" cy="1452367"/>
          </a:xfrm>
          <a:prstGeom prst="rect">
            <a:avLst/>
          </a:prstGeom>
        </p:spPr>
      </p:pic>
      <p:pic>
        <p:nvPicPr>
          <p:cNvPr id="9" name="Picture 8"/>
          <p:cNvPicPr>
            <a:picLocks noChangeAspect="1"/>
          </p:cNvPicPr>
          <p:nvPr/>
        </p:nvPicPr>
        <p:blipFill>
          <a:blip r:embed="rId6"/>
          <a:stretch>
            <a:fillRect/>
          </a:stretch>
        </p:blipFill>
        <p:spPr>
          <a:xfrm>
            <a:off x="7537641" y="5298881"/>
            <a:ext cx="1429495" cy="1452367"/>
          </a:xfrm>
          <a:prstGeom prst="rect">
            <a:avLst/>
          </a:prstGeom>
        </p:spPr>
      </p:pic>
      <p:pic>
        <p:nvPicPr>
          <p:cNvPr id="10" name="Picture 9"/>
          <p:cNvPicPr>
            <a:picLocks noChangeAspect="1"/>
          </p:cNvPicPr>
          <p:nvPr/>
        </p:nvPicPr>
        <p:blipFill>
          <a:blip r:embed="rId7"/>
          <a:stretch>
            <a:fillRect/>
          </a:stretch>
        </p:blipFill>
        <p:spPr>
          <a:xfrm>
            <a:off x="9119162" y="5298881"/>
            <a:ext cx="1855003" cy="1452367"/>
          </a:xfrm>
          <a:prstGeom prst="rect">
            <a:avLst/>
          </a:prstGeom>
        </p:spPr>
      </p:pic>
    </p:spTree>
    <p:extLst>
      <p:ext uri="{BB962C8B-B14F-4D97-AF65-F5344CB8AC3E}">
        <p14:creationId xmlns:p14="http://schemas.microsoft.com/office/powerpoint/2010/main" val="2347571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smtClean="0"/>
              <a:t>Daily story time</a:t>
            </a:r>
            <a:endParaRPr lang="en-GB" dirty="0"/>
          </a:p>
        </p:txBody>
      </p:sp>
      <p:sp>
        <p:nvSpPr>
          <p:cNvPr id="3" name="Content Placeholder 2"/>
          <p:cNvSpPr>
            <a:spLocks noGrp="1"/>
          </p:cNvSpPr>
          <p:nvPr>
            <p:ph idx="1"/>
          </p:nvPr>
        </p:nvSpPr>
        <p:spPr>
          <a:xfrm>
            <a:off x="838200" y="1068341"/>
            <a:ext cx="10515600" cy="4351338"/>
          </a:xfrm>
        </p:spPr>
        <p:txBody>
          <a:bodyPr/>
          <a:lstStyle/>
          <a:p>
            <a:r>
              <a:rPr lang="en-GB" dirty="0" smtClean="0"/>
              <a:t>We ensure that there is at least one daily story time in Year 1. This is timetabled in to ensure it is prioritised during the school day.</a:t>
            </a:r>
          </a:p>
          <a:p>
            <a:r>
              <a:rPr lang="en-GB" dirty="0" smtClean="0"/>
              <a:t>In Reception, teachers aim to complete ‘5 a day’! This means story time happens regularly throughout the day and they aim for 5 books to be shared.</a:t>
            </a:r>
          </a:p>
          <a:p>
            <a:r>
              <a:rPr lang="en-GB" dirty="0" smtClean="0"/>
              <a:t>Reception and Year 1 also have a carefully chosen list of songs and rhymes that they learn across the year.</a:t>
            </a:r>
          </a:p>
          <a:p>
            <a:endParaRPr lang="en-GB" dirty="0"/>
          </a:p>
        </p:txBody>
      </p:sp>
      <p:pic>
        <p:nvPicPr>
          <p:cNvPr id="4" name="Picture 3"/>
          <p:cNvPicPr>
            <a:picLocks noChangeAspect="1"/>
          </p:cNvPicPr>
          <p:nvPr/>
        </p:nvPicPr>
        <p:blipFill>
          <a:blip r:embed="rId2"/>
          <a:stretch>
            <a:fillRect/>
          </a:stretch>
        </p:blipFill>
        <p:spPr>
          <a:xfrm>
            <a:off x="713679" y="4152614"/>
            <a:ext cx="3222702" cy="2534130"/>
          </a:xfrm>
          <a:prstGeom prst="rect">
            <a:avLst/>
          </a:prstGeom>
        </p:spPr>
      </p:pic>
      <p:pic>
        <p:nvPicPr>
          <p:cNvPr id="5" name="Picture 4"/>
          <p:cNvPicPr>
            <a:picLocks noChangeAspect="1"/>
          </p:cNvPicPr>
          <p:nvPr/>
        </p:nvPicPr>
        <p:blipFill>
          <a:blip r:embed="rId3"/>
          <a:stretch>
            <a:fillRect/>
          </a:stretch>
        </p:blipFill>
        <p:spPr>
          <a:xfrm>
            <a:off x="4449336" y="4152614"/>
            <a:ext cx="3219253" cy="2534130"/>
          </a:xfrm>
          <a:prstGeom prst="rect">
            <a:avLst/>
          </a:prstGeom>
        </p:spPr>
      </p:pic>
      <p:pic>
        <p:nvPicPr>
          <p:cNvPr id="6" name="Picture 5"/>
          <p:cNvPicPr>
            <a:picLocks noChangeAspect="1"/>
          </p:cNvPicPr>
          <p:nvPr/>
        </p:nvPicPr>
        <p:blipFill>
          <a:blip r:embed="rId4"/>
          <a:stretch>
            <a:fillRect/>
          </a:stretch>
        </p:blipFill>
        <p:spPr>
          <a:xfrm>
            <a:off x="7845415" y="4152614"/>
            <a:ext cx="3866426" cy="2534130"/>
          </a:xfrm>
          <a:prstGeom prst="rect">
            <a:avLst/>
          </a:prstGeom>
        </p:spPr>
      </p:pic>
    </p:spTree>
    <p:extLst>
      <p:ext uri="{BB962C8B-B14F-4D97-AF65-F5344CB8AC3E}">
        <p14:creationId xmlns:p14="http://schemas.microsoft.com/office/powerpoint/2010/main" val="3697377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54" y="0"/>
            <a:ext cx="10939346" cy="1325563"/>
          </a:xfrm>
        </p:spPr>
        <p:txBody>
          <a:bodyPr/>
          <a:lstStyle/>
          <a:p>
            <a:r>
              <a:rPr lang="en-GB" dirty="0" smtClean="0"/>
              <a:t>Sharing books that come home</a:t>
            </a:r>
            <a:endParaRPr lang="en-GB" dirty="0"/>
          </a:p>
        </p:txBody>
      </p:sp>
      <p:sp>
        <p:nvSpPr>
          <p:cNvPr id="3" name="Content Placeholder 2"/>
          <p:cNvSpPr>
            <a:spLocks noGrp="1"/>
          </p:cNvSpPr>
          <p:nvPr>
            <p:ph idx="1"/>
          </p:nvPr>
        </p:nvSpPr>
        <p:spPr>
          <a:xfrm>
            <a:off x="414454" y="1022737"/>
            <a:ext cx="7514064" cy="5701448"/>
          </a:xfrm>
        </p:spPr>
        <p:txBody>
          <a:bodyPr>
            <a:normAutofit fontScale="92500"/>
          </a:bodyPr>
          <a:lstStyle/>
          <a:p>
            <a:r>
              <a:rPr lang="en-GB" dirty="0" smtClean="0"/>
              <a:t>Your children will bring a ‘sharing book’ home in their book bag. They are allowed to change their sharing book as often as they like and we encourage them to do so daily. The children will be encouraged to choose a book that appeals to them from the class book corner.</a:t>
            </a:r>
          </a:p>
          <a:p>
            <a:r>
              <a:rPr lang="en-GB" dirty="0" smtClean="0"/>
              <a:t>Sharing books are different from the phonetically, banded book your child will bring home.</a:t>
            </a:r>
          </a:p>
          <a:p>
            <a:r>
              <a:rPr lang="en-GB" dirty="0" smtClean="0"/>
              <a:t>We would expect parents to read this book to their child and enjoy it with </a:t>
            </a:r>
            <a:r>
              <a:rPr lang="en-GB" dirty="0" smtClean="0"/>
              <a:t>them (they are unlikely to be able to read this book independently). </a:t>
            </a:r>
            <a:endParaRPr lang="en-GB" dirty="0"/>
          </a:p>
          <a:p>
            <a:r>
              <a:rPr lang="en-GB" dirty="0" smtClean="0"/>
              <a:t>Reading regularly to your child helps to widen their vocabulary, develop comprehension skills, improve wellbeing and is a lovely way to bond!</a:t>
            </a:r>
            <a:endParaRPr lang="en-GB" dirty="0"/>
          </a:p>
        </p:txBody>
      </p:sp>
      <p:pic>
        <p:nvPicPr>
          <p:cNvPr id="4" name="Picture 3"/>
          <p:cNvPicPr>
            <a:picLocks noChangeAspect="1"/>
          </p:cNvPicPr>
          <p:nvPr/>
        </p:nvPicPr>
        <p:blipFill>
          <a:blip r:embed="rId2"/>
          <a:stretch>
            <a:fillRect/>
          </a:stretch>
        </p:blipFill>
        <p:spPr>
          <a:xfrm>
            <a:off x="8352264" y="1022737"/>
            <a:ext cx="3232451" cy="2154967"/>
          </a:xfrm>
          <a:prstGeom prst="rect">
            <a:avLst/>
          </a:prstGeom>
        </p:spPr>
      </p:pic>
      <p:pic>
        <p:nvPicPr>
          <p:cNvPr id="5" name="Picture 4"/>
          <p:cNvPicPr>
            <a:picLocks noChangeAspect="1"/>
          </p:cNvPicPr>
          <p:nvPr/>
        </p:nvPicPr>
        <p:blipFill>
          <a:blip r:embed="rId3"/>
          <a:stretch>
            <a:fillRect/>
          </a:stretch>
        </p:blipFill>
        <p:spPr>
          <a:xfrm>
            <a:off x="8637657" y="3579541"/>
            <a:ext cx="2947058" cy="2947058"/>
          </a:xfrm>
          <a:prstGeom prst="rect">
            <a:avLst/>
          </a:prstGeom>
        </p:spPr>
      </p:pic>
    </p:spTree>
    <p:extLst>
      <p:ext uri="{BB962C8B-B14F-4D97-AF65-F5344CB8AC3E}">
        <p14:creationId xmlns:p14="http://schemas.microsoft.com/office/powerpoint/2010/main" val="3052325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41614"/>
          </a:xfrm>
        </p:spPr>
        <p:txBody>
          <a:bodyPr/>
          <a:lstStyle/>
          <a:p>
            <a:r>
              <a:rPr lang="en-GB" dirty="0" smtClean="0"/>
              <a:t>Reading for Pleasure in the wider school</a:t>
            </a:r>
            <a:endParaRPr lang="en-GB" dirty="0"/>
          </a:p>
        </p:txBody>
      </p:sp>
      <p:sp>
        <p:nvSpPr>
          <p:cNvPr id="3" name="Content Placeholder 2"/>
          <p:cNvSpPr>
            <a:spLocks noGrp="1"/>
          </p:cNvSpPr>
          <p:nvPr>
            <p:ph idx="1"/>
          </p:nvPr>
        </p:nvSpPr>
        <p:spPr>
          <a:xfrm>
            <a:off x="521319" y="803048"/>
            <a:ext cx="11149361" cy="4351338"/>
          </a:xfrm>
        </p:spPr>
        <p:txBody>
          <a:bodyPr>
            <a:normAutofit/>
          </a:bodyPr>
          <a:lstStyle/>
          <a:p>
            <a:r>
              <a:rPr lang="en-GB" sz="2400" dirty="0" smtClean="0"/>
              <a:t>We are dedicated to fostering a Reading for Pleasure ethos in our school and do various things across the whole school to promote it. (E.G. National Poetry Day, World Book Day, DEAR Day </a:t>
            </a:r>
            <a:r>
              <a:rPr lang="en-GB" sz="2400" dirty="0" err="1" smtClean="0"/>
              <a:t>etc</a:t>
            </a:r>
            <a:r>
              <a:rPr lang="en-GB" sz="2400" dirty="0" smtClean="0"/>
              <a:t>).</a:t>
            </a:r>
          </a:p>
          <a:p>
            <a:r>
              <a:rPr lang="en-GB" sz="2400" dirty="0" smtClean="0"/>
              <a:t>Every class has elected Reading Ambassadors who help keep their class book areas tidy, are book buddies in the KS1 playground and help with Reading for Pleasure events around the school.</a:t>
            </a:r>
          </a:p>
          <a:p>
            <a:r>
              <a:rPr lang="en-GB" sz="2400" dirty="0" smtClean="0"/>
              <a:t>A half termly Reading for Pleasure newsletter is sent out with reviews and recommendations from the children and other reading news from school.</a:t>
            </a:r>
          </a:p>
          <a:p>
            <a:r>
              <a:rPr lang="en-GB" sz="2400" dirty="0" smtClean="0"/>
              <a:t>We spend lots of the English budget buying books to keep our book stock up to date and relevant.</a:t>
            </a:r>
          </a:p>
          <a:p>
            <a:r>
              <a:rPr lang="en-GB" sz="2400" dirty="0" smtClean="0"/>
              <a:t>Our entire English and reading curriculum is based around quality texts.</a:t>
            </a:r>
          </a:p>
        </p:txBody>
      </p:sp>
      <p:pic>
        <p:nvPicPr>
          <p:cNvPr id="4" name="Picture 3"/>
          <p:cNvPicPr>
            <a:picLocks noChangeAspect="1"/>
          </p:cNvPicPr>
          <p:nvPr/>
        </p:nvPicPr>
        <p:blipFill>
          <a:blip r:embed="rId2"/>
          <a:stretch>
            <a:fillRect/>
          </a:stretch>
        </p:blipFill>
        <p:spPr>
          <a:xfrm>
            <a:off x="1675411" y="5154386"/>
            <a:ext cx="2378438" cy="1558648"/>
          </a:xfrm>
          <a:prstGeom prst="rect">
            <a:avLst/>
          </a:prstGeom>
        </p:spPr>
      </p:pic>
      <p:pic>
        <p:nvPicPr>
          <p:cNvPr id="5" name="Picture 4"/>
          <p:cNvPicPr>
            <a:picLocks noChangeAspect="1"/>
          </p:cNvPicPr>
          <p:nvPr/>
        </p:nvPicPr>
        <p:blipFill>
          <a:blip r:embed="rId3"/>
          <a:stretch>
            <a:fillRect/>
          </a:stretch>
        </p:blipFill>
        <p:spPr>
          <a:xfrm>
            <a:off x="4920343" y="5146612"/>
            <a:ext cx="2570008" cy="1566422"/>
          </a:xfrm>
          <a:prstGeom prst="rect">
            <a:avLst/>
          </a:prstGeom>
        </p:spPr>
      </p:pic>
      <p:pic>
        <p:nvPicPr>
          <p:cNvPr id="6" name="Picture 5"/>
          <p:cNvPicPr>
            <a:picLocks noChangeAspect="1"/>
          </p:cNvPicPr>
          <p:nvPr/>
        </p:nvPicPr>
        <p:blipFill>
          <a:blip r:embed="rId4"/>
          <a:stretch>
            <a:fillRect/>
          </a:stretch>
        </p:blipFill>
        <p:spPr>
          <a:xfrm>
            <a:off x="8817429" y="5146612"/>
            <a:ext cx="2166689" cy="1566422"/>
          </a:xfrm>
          <a:prstGeom prst="rect">
            <a:avLst/>
          </a:prstGeom>
        </p:spPr>
      </p:pic>
    </p:spTree>
    <p:extLst>
      <p:ext uri="{BB962C8B-B14F-4D97-AF65-F5344CB8AC3E}">
        <p14:creationId xmlns:p14="http://schemas.microsoft.com/office/powerpoint/2010/main" val="485787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556" y="389849"/>
            <a:ext cx="10521043" cy="1938992"/>
          </a:xfrm>
          <a:prstGeom prst="rect">
            <a:avLst/>
          </a:prstGeom>
        </p:spPr>
        <p:txBody>
          <a:bodyPr wrap="square">
            <a:spAutoFit/>
          </a:bodyPr>
          <a:lstStyle/>
          <a:p>
            <a:pPr algn="ctr"/>
            <a:r>
              <a:rPr lang="en-US" sz="6000" dirty="0" smtClean="0"/>
              <a:t>The teaching of phonics at Arbury Primary School</a:t>
            </a:r>
            <a:endParaRPr lang="en-GB" sz="6000" dirty="0"/>
          </a:p>
        </p:txBody>
      </p:sp>
      <p:pic>
        <p:nvPicPr>
          <p:cNvPr id="3" name="Picture 2"/>
          <p:cNvPicPr>
            <a:picLocks noChangeAspect="1"/>
          </p:cNvPicPr>
          <p:nvPr/>
        </p:nvPicPr>
        <p:blipFill>
          <a:blip r:embed="rId2"/>
          <a:stretch>
            <a:fillRect/>
          </a:stretch>
        </p:blipFill>
        <p:spPr>
          <a:xfrm>
            <a:off x="4069895" y="2462187"/>
            <a:ext cx="4656364" cy="4561819"/>
          </a:xfrm>
          <a:prstGeom prst="rect">
            <a:avLst/>
          </a:prstGeom>
        </p:spPr>
      </p:pic>
    </p:spTree>
    <p:extLst>
      <p:ext uri="{BB962C8B-B14F-4D97-AF65-F5344CB8AC3E}">
        <p14:creationId xmlns:p14="http://schemas.microsoft.com/office/powerpoint/2010/main" val="852056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assoon Penpals" panose="02000400000000000000" pitchFamily="50" charset="0"/>
              </a:rPr>
              <a:t>Word Reading</a:t>
            </a:r>
            <a:endParaRPr lang="en-GB" dirty="0">
              <a:latin typeface="Sassoon Penpals" panose="02000400000000000000" pitchFamily="50" charset="0"/>
            </a:endParaRPr>
          </a:p>
        </p:txBody>
      </p:sp>
      <p:sp>
        <p:nvSpPr>
          <p:cNvPr id="4" name="Content Placeholder 3"/>
          <p:cNvSpPr>
            <a:spLocks noGrp="1"/>
          </p:cNvSpPr>
          <p:nvPr>
            <p:ph sz="half" idx="2"/>
          </p:nvPr>
        </p:nvSpPr>
        <p:spPr>
          <a:xfrm>
            <a:off x="3510835" y="1569155"/>
            <a:ext cx="7842966" cy="4607807"/>
          </a:xfrm>
        </p:spPr>
        <p:txBody>
          <a:bodyPr>
            <a:normAutofit fontScale="85000" lnSpcReduction="20000"/>
          </a:bodyPr>
          <a:lstStyle/>
          <a:p>
            <a:r>
              <a:rPr lang="en-GB" dirty="0">
                <a:latin typeface="Sassoon Penpals" panose="02000400000000000000" pitchFamily="50" charset="0"/>
              </a:rPr>
              <a:t>We teach phonics using the StoryTime Phonics scheme. </a:t>
            </a:r>
          </a:p>
          <a:p>
            <a:r>
              <a:rPr lang="en-GB" dirty="0" smtClean="0">
                <a:latin typeface="Sassoon Penpals" panose="02000400000000000000" pitchFamily="50" charset="0"/>
              </a:rPr>
              <a:t>In phonics, the children learn the sounds that letters make e.g. s says ‘</a:t>
            </a:r>
            <a:r>
              <a:rPr lang="en-GB" dirty="0" err="1" smtClean="0">
                <a:latin typeface="Sassoon Penpals" panose="02000400000000000000" pitchFamily="50" charset="0"/>
              </a:rPr>
              <a:t>sss</a:t>
            </a:r>
            <a:r>
              <a:rPr lang="en-GB" dirty="0" smtClean="0">
                <a:latin typeface="Sassoon Penpals" panose="02000400000000000000" pitchFamily="50" charset="0"/>
              </a:rPr>
              <a:t>’ – </a:t>
            </a:r>
            <a:r>
              <a:rPr lang="en-GB" dirty="0" smtClean="0">
                <a:latin typeface="Sassoon Penpals" panose="02000400000000000000" pitchFamily="50" charset="0"/>
              </a:rPr>
              <a:t>careful not to add extra sounds on the </a:t>
            </a:r>
            <a:r>
              <a:rPr lang="en-GB" dirty="0" smtClean="0">
                <a:latin typeface="Sassoon Penpals" panose="02000400000000000000" pitchFamily="50" charset="0"/>
              </a:rPr>
              <a:t>end </a:t>
            </a:r>
            <a:r>
              <a:rPr lang="en-GB" dirty="0" smtClean="0">
                <a:latin typeface="Sassoon Penpals" panose="02000400000000000000" pitchFamily="50" charset="0"/>
              </a:rPr>
              <a:t>– not ‘</a:t>
            </a:r>
            <a:r>
              <a:rPr lang="en-GB" dirty="0" err="1" smtClean="0">
                <a:latin typeface="Sassoon Penpals" panose="02000400000000000000" pitchFamily="50" charset="0"/>
              </a:rPr>
              <a:t>suh</a:t>
            </a:r>
            <a:r>
              <a:rPr lang="en-GB" dirty="0" smtClean="0">
                <a:latin typeface="Sassoon Penpals" panose="02000400000000000000" pitchFamily="50" charset="0"/>
              </a:rPr>
              <a:t>’</a:t>
            </a:r>
          </a:p>
          <a:p>
            <a:r>
              <a:rPr lang="en-GB" dirty="0" smtClean="0">
                <a:latin typeface="Sassoon Penpals" panose="02000400000000000000" pitchFamily="50" charset="0"/>
              </a:rPr>
              <a:t>To read words, children learn to </a:t>
            </a:r>
            <a:r>
              <a:rPr lang="en-GB" i="1" dirty="0" smtClean="0">
                <a:latin typeface="Sassoon Penpals" panose="02000400000000000000" pitchFamily="50" charset="0"/>
              </a:rPr>
              <a:t>sound out </a:t>
            </a:r>
            <a:r>
              <a:rPr lang="en-GB" dirty="0" smtClean="0">
                <a:latin typeface="Sassoon Penpals" panose="02000400000000000000" pitchFamily="50" charset="0"/>
              </a:rPr>
              <a:t>a word and then </a:t>
            </a:r>
            <a:r>
              <a:rPr lang="en-GB" i="1" dirty="0" smtClean="0">
                <a:latin typeface="Sassoon Penpals" panose="02000400000000000000" pitchFamily="50" charset="0"/>
              </a:rPr>
              <a:t>blend</a:t>
            </a:r>
            <a:r>
              <a:rPr lang="en-GB" dirty="0" smtClean="0">
                <a:latin typeface="Sassoon Penpals" panose="02000400000000000000" pitchFamily="50" charset="0"/>
              </a:rPr>
              <a:t> the letters to make the word e.g. s-</a:t>
            </a:r>
            <a:r>
              <a:rPr lang="en-GB" dirty="0" err="1" smtClean="0">
                <a:latin typeface="Sassoon Penpals" panose="02000400000000000000" pitchFamily="50" charset="0"/>
              </a:rPr>
              <a:t>i</a:t>
            </a:r>
            <a:r>
              <a:rPr lang="en-GB" dirty="0" smtClean="0">
                <a:latin typeface="Sassoon Penpals" panose="02000400000000000000" pitchFamily="50" charset="0"/>
              </a:rPr>
              <a:t>-t = sit</a:t>
            </a:r>
          </a:p>
          <a:p>
            <a:r>
              <a:rPr lang="en-GB" dirty="0" smtClean="0">
                <a:latin typeface="Sassoon Penpals" panose="02000400000000000000" pitchFamily="50" charset="0"/>
              </a:rPr>
              <a:t>To write words, children learn to say the word and </a:t>
            </a:r>
            <a:r>
              <a:rPr lang="en-GB" i="1" dirty="0" smtClean="0">
                <a:latin typeface="Sassoon Penpals" panose="02000400000000000000" pitchFamily="50" charset="0"/>
              </a:rPr>
              <a:t>segment</a:t>
            </a:r>
            <a:r>
              <a:rPr lang="en-GB" dirty="0" smtClean="0">
                <a:latin typeface="Sassoon Penpals" panose="02000400000000000000" pitchFamily="50" charset="0"/>
              </a:rPr>
              <a:t> it to find out which sounds are in the word e.g. tap = t-a-p</a:t>
            </a:r>
          </a:p>
          <a:p>
            <a:r>
              <a:rPr lang="en-GB" dirty="0" smtClean="0">
                <a:latin typeface="Sassoon Penpals" panose="02000400000000000000" pitchFamily="50" charset="0"/>
              </a:rPr>
              <a:t>In the reception year</a:t>
            </a:r>
            <a:r>
              <a:rPr lang="en-GB" dirty="0">
                <a:latin typeface="Sassoon Penpals" panose="02000400000000000000" pitchFamily="50" charset="0"/>
              </a:rPr>
              <a:t>, the children will begin to meet digraphs/ trigraphs where two/three letters make one sound e.g. </a:t>
            </a:r>
            <a:r>
              <a:rPr lang="en-GB" dirty="0" err="1">
                <a:latin typeface="Sassoon Penpals" panose="02000400000000000000" pitchFamily="50" charset="0"/>
              </a:rPr>
              <a:t>ai</a:t>
            </a:r>
            <a:r>
              <a:rPr lang="en-GB" dirty="0">
                <a:latin typeface="Sassoon Penpals" panose="02000400000000000000" pitchFamily="50" charset="0"/>
              </a:rPr>
              <a:t>, or, ow</a:t>
            </a:r>
            <a:r>
              <a:rPr lang="en-GB" dirty="0" smtClean="0">
                <a:latin typeface="Sassoon Penpals" panose="02000400000000000000" pitchFamily="50" charset="0"/>
              </a:rPr>
              <a:t>.</a:t>
            </a:r>
          </a:p>
          <a:p>
            <a:r>
              <a:rPr lang="en-GB" dirty="0" smtClean="0">
                <a:latin typeface="Sassoon Penpals" panose="02000400000000000000" pitchFamily="50" charset="0"/>
              </a:rPr>
              <a:t>In Year 1, we meet more digraph and </a:t>
            </a:r>
            <a:r>
              <a:rPr lang="en-GB" dirty="0" err="1" smtClean="0">
                <a:latin typeface="Sassoon Penpals" panose="02000400000000000000" pitchFamily="50" charset="0"/>
              </a:rPr>
              <a:t>trigraph</a:t>
            </a:r>
            <a:r>
              <a:rPr lang="en-GB" dirty="0" smtClean="0">
                <a:latin typeface="Sassoon Penpals" panose="02000400000000000000" pitchFamily="50" charset="0"/>
              </a:rPr>
              <a:t> (2 &amp; 3 letter) sounds e.g. </a:t>
            </a:r>
            <a:r>
              <a:rPr lang="en-GB" dirty="0" err="1" smtClean="0">
                <a:latin typeface="Sassoon Penpals" panose="02000400000000000000" pitchFamily="50" charset="0"/>
              </a:rPr>
              <a:t>ai</a:t>
            </a:r>
            <a:r>
              <a:rPr lang="en-GB" dirty="0" smtClean="0">
                <a:latin typeface="Sassoon Penpals" panose="02000400000000000000" pitchFamily="50" charset="0"/>
              </a:rPr>
              <a:t>, </a:t>
            </a:r>
            <a:r>
              <a:rPr lang="en-GB" dirty="0" err="1" smtClean="0">
                <a:latin typeface="Sassoon Penpals" panose="02000400000000000000" pitchFamily="50" charset="0"/>
              </a:rPr>
              <a:t>ie</a:t>
            </a:r>
            <a:r>
              <a:rPr lang="en-GB" dirty="0" smtClean="0">
                <a:latin typeface="Sassoon Penpals" panose="02000400000000000000" pitchFamily="50" charset="0"/>
              </a:rPr>
              <a:t>, </a:t>
            </a:r>
            <a:r>
              <a:rPr lang="en-GB" dirty="0" err="1" smtClean="0">
                <a:latin typeface="Sassoon Penpals" panose="02000400000000000000" pitchFamily="50" charset="0"/>
              </a:rPr>
              <a:t>i_e</a:t>
            </a:r>
            <a:endParaRPr lang="en-GB" dirty="0" smtClean="0">
              <a:latin typeface="Sassoon Penpals" panose="02000400000000000000" pitchFamily="50" charset="0"/>
            </a:endParaRPr>
          </a:p>
          <a:p>
            <a:r>
              <a:rPr lang="en-GB" dirty="0" smtClean="0">
                <a:latin typeface="Sassoon Penpals" panose="02000400000000000000" pitchFamily="50" charset="0"/>
              </a:rPr>
              <a:t>The children will also learn about alternative graphemes e.g. the long a sound can be written as </a:t>
            </a:r>
            <a:r>
              <a:rPr lang="en-GB" dirty="0" err="1" smtClean="0">
                <a:latin typeface="Sassoon Penpals" panose="02000400000000000000" pitchFamily="50" charset="0"/>
              </a:rPr>
              <a:t>ai</a:t>
            </a:r>
            <a:r>
              <a:rPr lang="en-GB" dirty="0" smtClean="0">
                <a:latin typeface="Sassoon Penpals" panose="02000400000000000000" pitchFamily="50" charset="0"/>
              </a:rPr>
              <a:t>, ay, </a:t>
            </a:r>
            <a:r>
              <a:rPr lang="en-GB" dirty="0" err="1" smtClean="0">
                <a:latin typeface="Sassoon Penpals" panose="02000400000000000000" pitchFamily="50" charset="0"/>
              </a:rPr>
              <a:t>a_e</a:t>
            </a:r>
            <a:r>
              <a:rPr lang="en-GB" dirty="0" smtClean="0">
                <a:latin typeface="Sassoon Penpals" panose="02000400000000000000" pitchFamily="50" charset="0"/>
              </a:rPr>
              <a:t> </a:t>
            </a:r>
          </a:p>
          <a:p>
            <a:endParaRPr lang="en-GB" dirty="0"/>
          </a:p>
        </p:txBody>
      </p:sp>
      <p:pic>
        <p:nvPicPr>
          <p:cNvPr id="2050" name="Picture 2" descr="https://ttsstorytimephonics.co.uk/wp-content/uploads/2016/06/Phonic-Fairy-1.jpg"/>
          <p:cNvPicPr>
            <a:picLocks noGrp="1" noChangeAspect="1" noChangeArrowheads="1"/>
          </p:cNvPicPr>
          <p:nvPr>
            <p:ph sz="half" idx="1"/>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54010" y="1825625"/>
            <a:ext cx="307620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152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596516" y="1570263"/>
            <a:ext cx="4849812" cy="3636963"/>
          </a:xfrm>
        </p:spPr>
      </p:pic>
      <p:pic>
        <p:nvPicPr>
          <p:cNvPr id="5" name="Picture 4"/>
          <p:cNvPicPr>
            <a:picLocks noChangeAspect="1"/>
          </p:cNvPicPr>
          <p:nvPr/>
        </p:nvPicPr>
        <p:blipFill>
          <a:blip r:embed="rId3"/>
          <a:stretch>
            <a:fillRect/>
          </a:stretch>
        </p:blipFill>
        <p:spPr>
          <a:xfrm>
            <a:off x="578303" y="1570263"/>
            <a:ext cx="5488069" cy="3616779"/>
          </a:xfrm>
          <a:prstGeom prst="rect">
            <a:avLst/>
          </a:prstGeom>
        </p:spPr>
      </p:pic>
    </p:spTree>
    <p:extLst>
      <p:ext uri="{BB962C8B-B14F-4D97-AF65-F5344CB8AC3E}">
        <p14:creationId xmlns:p14="http://schemas.microsoft.com/office/powerpoint/2010/main" val="1446273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38200" y="530578"/>
            <a:ext cx="8208080" cy="2912533"/>
          </a:xfrm>
        </p:spPr>
        <p:txBody>
          <a:bodyPr>
            <a:normAutofit/>
          </a:bodyPr>
          <a:lstStyle/>
          <a:p>
            <a:pPr marL="0" indent="0">
              <a:buNone/>
            </a:pPr>
            <a:r>
              <a:rPr lang="en-GB" sz="4000" u="sng" dirty="0" smtClean="0">
                <a:latin typeface="Sassoon Penpals" panose="02000400000000000000" pitchFamily="50" charset="0"/>
              </a:rPr>
              <a:t>Overview of Sounds</a:t>
            </a:r>
          </a:p>
          <a:p>
            <a:pPr marL="0" indent="0">
              <a:buNone/>
            </a:pPr>
            <a:r>
              <a:rPr lang="en-GB" sz="4000" dirty="0" smtClean="0">
                <a:latin typeface="Sassoon Penpals" panose="02000400000000000000" pitchFamily="50" charset="0"/>
              </a:rPr>
              <a:t>You can watch videos of all of the sounds and actions on the school website. Let’s look at some key resources.</a:t>
            </a:r>
          </a:p>
        </p:txBody>
      </p:sp>
      <p:pic>
        <p:nvPicPr>
          <p:cNvPr id="8" name="Picture 7"/>
          <p:cNvPicPr>
            <a:picLocks noChangeAspect="1"/>
          </p:cNvPicPr>
          <p:nvPr/>
        </p:nvPicPr>
        <p:blipFill>
          <a:blip r:embed="rId2"/>
          <a:stretch>
            <a:fillRect/>
          </a:stretch>
        </p:blipFill>
        <p:spPr>
          <a:xfrm>
            <a:off x="838200" y="2928676"/>
            <a:ext cx="2307520" cy="3293121"/>
          </a:xfrm>
          <a:prstGeom prst="rect">
            <a:avLst/>
          </a:prstGeom>
        </p:spPr>
      </p:pic>
      <p:pic>
        <p:nvPicPr>
          <p:cNvPr id="3" name="Picture 2"/>
          <p:cNvPicPr>
            <a:picLocks noChangeAspect="1"/>
          </p:cNvPicPr>
          <p:nvPr/>
        </p:nvPicPr>
        <p:blipFill>
          <a:blip r:embed="rId3"/>
          <a:stretch>
            <a:fillRect/>
          </a:stretch>
        </p:blipFill>
        <p:spPr>
          <a:xfrm>
            <a:off x="4476610" y="2538470"/>
            <a:ext cx="5810390" cy="4073532"/>
          </a:xfrm>
          <a:prstGeom prst="rect">
            <a:avLst/>
          </a:prstGeom>
        </p:spPr>
      </p:pic>
    </p:spTree>
    <p:extLst>
      <p:ext uri="{BB962C8B-B14F-4D97-AF65-F5344CB8AC3E}">
        <p14:creationId xmlns:p14="http://schemas.microsoft.com/office/powerpoint/2010/main" val="3424748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u="sng" dirty="0" smtClean="0">
                <a:latin typeface="Sassoon Penpals" panose="02000400000000000000" pitchFamily="50" charset="0"/>
              </a:rPr>
              <a:t>Tricky Troll Words</a:t>
            </a:r>
            <a:endParaRPr lang="en-GB" sz="2800" u="sng" dirty="0">
              <a:latin typeface="Sassoon Penpals" panose="02000400000000000000" pitchFamily="50" charset="0"/>
            </a:endParaRPr>
          </a:p>
        </p:txBody>
      </p:sp>
      <p:sp>
        <p:nvSpPr>
          <p:cNvPr id="11" name="Content Placeholder 10"/>
          <p:cNvSpPr>
            <a:spLocks noGrp="1"/>
          </p:cNvSpPr>
          <p:nvPr>
            <p:ph sz="half" idx="1"/>
          </p:nvPr>
        </p:nvSpPr>
        <p:spPr>
          <a:xfrm>
            <a:off x="838200" y="1690688"/>
            <a:ext cx="4230511" cy="2215797"/>
          </a:xfrm>
        </p:spPr>
        <p:txBody>
          <a:bodyPr>
            <a:normAutofit/>
          </a:bodyPr>
          <a:lstStyle/>
          <a:p>
            <a:pPr marL="0" indent="0">
              <a:buNone/>
            </a:pPr>
            <a:r>
              <a:rPr lang="en-GB" dirty="0" smtClean="0">
                <a:latin typeface="Sassoon Penpals" panose="02000400000000000000" pitchFamily="50" charset="0"/>
              </a:rPr>
              <a:t>There are some words for which phonics does not “work” and we learn these as ‘Tricky Troll words’. </a:t>
            </a:r>
            <a:endParaRPr lang="en-GB" dirty="0">
              <a:latin typeface="Sassoon Penpals" panose="02000400000000000000" pitchFamily="50" charset="0"/>
            </a:endParaRPr>
          </a:p>
        </p:txBody>
      </p:sp>
      <p:pic>
        <p:nvPicPr>
          <p:cNvPr id="3074" name="Picture 2" descr="https://ttsstorytimephonics.co.uk/wp-content/uploads/2016/06/Tricky-Troll.jpg"/>
          <p:cNvPicPr>
            <a:picLocks noGrp="1" noChangeAspect="1" noChangeArrowheads="1"/>
          </p:cNvPicPr>
          <p:nvPr>
            <p:ph sz="half" idx="2"/>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676899" y="3735630"/>
            <a:ext cx="2065670" cy="29219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585644" y="1232105"/>
            <a:ext cx="6153150" cy="43053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51688" y="4107996"/>
            <a:ext cx="2601686" cy="1951264"/>
          </a:xfrm>
          <a:prstGeom prst="rect">
            <a:avLst/>
          </a:prstGeom>
        </p:spPr>
      </p:pic>
    </p:spTree>
    <p:extLst>
      <p:ext uri="{BB962C8B-B14F-4D97-AF65-F5344CB8AC3E}">
        <p14:creationId xmlns:p14="http://schemas.microsoft.com/office/powerpoint/2010/main" val="1799300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43557" cy="1325563"/>
          </a:xfrm>
        </p:spPr>
        <p:txBody>
          <a:bodyPr/>
          <a:lstStyle/>
          <a:p>
            <a:pPr algn="r"/>
            <a:r>
              <a:rPr lang="en-GB" dirty="0" smtClean="0">
                <a:latin typeface="Sassoon Penpals" panose="02000400000000000000" pitchFamily="50" charset="0"/>
              </a:rPr>
              <a:t>Phonics Screening Check- Year 1</a:t>
            </a:r>
            <a:endParaRPr lang="en-GB" dirty="0">
              <a:latin typeface="Sassoon Penpals" panose="02000400000000000000" pitchFamily="50" charset="0"/>
            </a:endParaRPr>
          </a:p>
        </p:txBody>
      </p:sp>
      <p:sp>
        <p:nvSpPr>
          <p:cNvPr id="4" name="Content Placeholder 3"/>
          <p:cNvSpPr>
            <a:spLocks noGrp="1"/>
          </p:cNvSpPr>
          <p:nvPr>
            <p:ph sz="half" idx="2"/>
          </p:nvPr>
        </p:nvSpPr>
        <p:spPr>
          <a:xfrm>
            <a:off x="5559552" y="1417320"/>
            <a:ext cx="5794248" cy="5084064"/>
          </a:xfrm>
        </p:spPr>
        <p:txBody>
          <a:bodyPr>
            <a:normAutofit lnSpcReduction="10000"/>
          </a:bodyPr>
          <a:lstStyle/>
          <a:p>
            <a:r>
              <a:rPr lang="en-GB" dirty="0" smtClean="0">
                <a:latin typeface="Sassoon Penpals" panose="02000400000000000000" pitchFamily="50" charset="0"/>
              </a:rPr>
              <a:t>During the summer term, children will take the phonics screening check</a:t>
            </a:r>
          </a:p>
          <a:p>
            <a:r>
              <a:rPr lang="en-GB" dirty="0" smtClean="0">
                <a:latin typeface="Sassoon Penpals" panose="02000400000000000000" pitchFamily="50" charset="0"/>
              </a:rPr>
              <a:t>It is a short check of your child’s phonics knowledge which is completed by your child’s teacher in a friendly and relaxed atmosphere</a:t>
            </a:r>
          </a:p>
          <a:p>
            <a:r>
              <a:rPr lang="en-GB" dirty="0" smtClean="0">
                <a:latin typeface="Sassoon Penpals" panose="02000400000000000000" pitchFamily="50" charset="0"/>
              </a:rPr>
              <a:t>There are real words and ‘non-words’ (which we call </a:t>
            </a:r>
            <a:r>
              <a:rPr lang="en-GB" dirty="0" err="1" smtClean="0">
                <a:latin typeface="Sassoon Penpals" panose="02000400000000000000" pitchFamily="50" charset="0"/>
              </a:rPr>
              <a:t>Beegu</a:t>
            </a:r>
            <a:r>
              <a:rPr lang="en-GB" dirty="0" smtClean="0">
                <a:latin typeface="Sassoon Penpals" panose="02000400000000000000" pitchFamily="50" charset="0"/>
              </a:rPr>
              <a:t> words). </a:t>
            </a:r>
            <a:r>
              <a:rPr lang="en-GB" dirty="0" err="1" smtClean="0">
                <a:latin typeface="Sassoon Penpals" panose="02000400000000000000" pitchFamily="50" charset="0"/>
              </a:rPr>
              <a:t>Beegu</a:t>
            </a:r>
            <a:r>
              <a:rPr lang="en-GB" dirty="0" smtClean="0">
                <a:latin typeface="Sassoon Penpals" panose="02000400000000000000" pitchFamily="50" charset="0"/>
              </a:rPr>
              <a:t> words are included to ensure that we are assessing their decoding skills. </a:t>
            </a:r>
          </a:p>
          <a:p>
            <a:r>
              <a:rPr lang="en-GB" dirty="0" smtClean="0">
                <a:latin typeface="Sassoon Penpals" panose="02000400000000000000" pitchFamily="50" charset="0"/>
              </a:rPr>
              <a:t>You will be told how your child gets on. If your child does not meet the pass mark, they will receive additional support and will retake the check in Year 2. </a:t>
            </a:r>
          </a:p>
        </p:txBody>
      </p:sp>
      <p:pic>
        <p:nvPicPr>
          <p:cNvPr id="3074" name="Picture 2" descr="Hollydale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0" y="220217"/>
            <a:ext cx="4514850" cy="638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149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assoon Penpals" panose="02000400000000000000" pitchFamily="50" charset="0"/>
              </a:rPr>
              <a:t>Reading scheme books</a:t>
            </a:r>
            <a:endParaRPr lang="en-GB" dirty="0">
              <a:latin typeface="Sassoon Penpals" panose="02000400000000000000" pitchFamily="50" charset="0"/>
            </a:endParaRPr>
          </a:p>
        </p:txBody>
      </p:sp>
      <p:pic>
        <p:nvPicPr>
          <p:cNvPr id="5" name="Content Placeholder 4"/>
          <p:cNvPicPr>
            <a:picLocks noGrp="1" noChangeAspect="1"/>
          </p:cNvPicPr>
          <p:nvPr>
            <p:ph sz="half" idx="1"/>
          </p:nvPr>
        </p:nvPicPr>
        <p:blipFill>
          <a:blip r:embed="rId2"/>
          <a:stretch>
            <a:fillRect/>
          </a:stretch>
        </p:blipFill>
        <p:spPr>
          <a:xfrm>
            <a:off x="1003637" y="1825625"/>
            <a:ext cx="3428326" cy="4351338"/>
          </a:xfrm>
          <a:prstGeom prst="rect">
            <a:avLst/>
          </a:prstGeom>
        </p:spPr>
      </p:pic>
      <p:sp>
        <p:nvSpPr>
          <p:cNvPr id="4" name="Content Placeholder 3"/>
          <p:cNvSpPr>
            <a:spLocks noGrp="1"/>
          </p:cNvSpPr>
          <p:nvPr>
            <p:ph sz="half" idx="2"/>
          </p:nvPr>
        </p:nvSpPr>
        <p:spPr>
          <a:xfrm>
            <a:off x="4763911" y="1825625"/>
            <a:ext cx="6589889" cy="4351338"/>
          </a:xfrm>
        </p:spPr>
        <p:txBody>
          <a:bodyPr/>
          <a:lstStyle/>
          <a:p>
            <a:r>
              <a:rPr lang="en-GB" dirty="0" smtClean="0">
                <a:latin typeface="Sassoon Penpals" panose="02000400000000000000" pitchFamily="50" charset="0"/>
              </a:rPr>
              <a:t>We send home a reading scheme book twice each week to help your children practise with you at home. </a:t>
            </a:r>
          </a:p>
          <a:p>
            <a:r>
              <a:rPr lang="en-GB" dirty="0" smtClean="0">
                <a:latin typeface="Sassoon Penpals" panose="02000400000000000000" pitchFamily="50" charset="0"/>
              </a:rPr>
              <a:t>These books are fully decodable – apart from the tricky troll words! Your child will bring a book which will be aligned with their individual phonic level. </a:t>
            </a:r>
          </a:p>
          <a:p>
            <a:r>
              <a:rPr lang="en-GB" dirty="0" smtClean="0">
                <a:latin typeface="Sassoon Penpals" panose="02000400000000000000" pitchFamily="50" charset="0"/>
              </a:rPr>
              <a:t>We suggest you read it (at least!) three times.</a:t>
            </a:r>
          </a:p>
          <a:p>
            <a:r>
              <a:rPr lang="en-GB" dirty="0" smtClean="0">
                <a:latin typeface="Sassoon Penpals" panose="02000400000000000000" pitchFamily="50" charset="0"/>
              </a:rPr>
              <a:t>Let’s have a look at how we might read a book together. </a:t>
            </a:r>
            <a:endParaRPr lang="en-GB" dirty="0"/>
          </a:p>
        </p:txBody>
      </p:sp>
    </p:spTree>
    <p:extLst>
      <p:ext uri="{BB962C8B-B14F-4D97-AF65-F5344CB8AC3E}">
        <p14:creationId xmlns:p14="http://schemas.microsoft.com/office/powerpoint/2010/main" val="1620594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3278" y="122664"/>
            <a:ext cx="9144000" cy="2387600"/>
          </a:xfrm>
        </p:spPr>
        <p:txBody>
          <a:bodyPr>
            <a:normAutofit fontScale="90000"/>
          </a:bodyPr>
          <a:lstStyle/>
          <a:p>
            <a:r>
              <a:rPr lang="en-GB" dirty="0" smtClean="0"/>
              <a:t>Developing Comprehension and fostering Reading for Pleasure</a:t>
            </a:r>
            <a:br>
              <a:rPr lang="en-GB" dirty="0" smtClean="0"/>
            </a:br>
            <a:r>
              <a:rPr lang="en-GB" dirty="0" smtClean="0"/>
              <a:t>at Arbury Primary School</a:t>
            </a:r>
            <a:endParaRPr lang="en-GB" dirty="0"/>
          </a:p>
        </p:txBody>
      </p:sp>
      <p:pic>
        <p:nvPicPr>
          <p:cNvPr id="4" name="Picture 3"/>
          <p:cNvPicPr>
            <a:picLocks noChangeAspect="1"/>
          </p:cNvPicPr>
          <p:nvPr/>
        </p:nvPicPr>
        <p:blipFill>
          <a:blip r:embed="rId2"/>
          <a:stretch>
            <a:fillRect/>
          </a:stretch>
        </p:blipFill>
        <p:spPr>
          <a:xfrm>
            <a:off x="256478" y="2510264"/>
            <a:ext cx="3858546" cy="3085800"/>
          </a:xfrm>
          <a:prstGeom prst="rect">
            <a:avLst/>
          </a:prstGeom>
        </p:spPr>
      </p:pic>
      <p:pic>
        <p:nvPicPr>
          <p:cNvPr id="5" name="Picture 4"/>
          <p:cNvPicPr>
            <a:picLocks noChangeAspect="1"/>
          </p:cNvPicPr>
          <p:nvPr/>
        </p:nvPicPr>
        <p:blipFill>
          <a:blip r:embed="rId3"/>
          <a:stretch>
            <a:fillRect/>
          </a:stretch>
        </p:blipFill>
        <p:spPr>
          <a:xfrm>
            <a:off x="4678587" y="2510264"/>
            <a:ext cx="2433381" cy="3277413"/>
          </a:xfrm>
          <a:prstGeom prst="rect">
            <a:avLst/>
          </a:prstGeom>
        </p:spPr>
      </p:pic>
      <p:pic>
        <p:nvPicPr>
          <p:cNvPr id="7" name="Picture 6"/>
          <p:cNvPicPr>
            <a:picLocks noChangeAspect="1"/>
          </p:cNvPicPr>
          <p:nvPr/>
        </p:nvPicPr>
        <p:blipFill>
          <a:blip r:embed="rId4"/>
          <a:stretch>
            <a:fillRect/>
          </a:stretch>
        </p:blipFill>
        <p:spPr>
          <a:xfrm>
            <a:off x="7758790" y="2510264"/>
            <a:ext cx="4212918" cy="3085800"/>
          </a:xfrm>
          <a:prstGeom prst="rect">
            <a:avLst/>
          </a:prstGeom>
        </p:spPr>
      </p:pic>
    </p:spTree>
    <p:extLst>
      <p:ext uri="{BB962C8B-B14F-4D97-AF65-F5344CB8AC3E}">
        <p14:creationId xmlns:p14="http://schemas.microsoft.com/office/powerpoint/2010/main" val="3515304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931</Words>
  <Application>Microsoft Office PowerPoint</Application>
  <PresentationFormat>Widescreen</PresentationFormat>
  <Paragraphs>50</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Sassoon Penpals</vt:lpstr>
      <vt:lpstr>Office Theme</vt:lpstr>
      <vt:lpstr>PowerPoint Presentation</vt:lpstr>
      <vt:lpstr>PowerPoint Presentation</vt:lpstr>
      <vt:lpstr>Word Reading</vt:lpstr>
      <vt:lpstr>PowerPoint Presentation</vt:lpstr>
      <vt:lpstr>PowerPoint Presentation</vt:lpstr>
      <vt:lpstr>Tricky Troll Words</vt:lpstr>
      <vt:lpstr>Phonics Screening Check- Year 1</vt:lpstr>
      <vt:lpstr>Reading scheme books</vt:lpstr>
      <vt:lpstr>Developing Comprehension and fostering Reading for Pleasure at Arbury Primary School</vt:lpstr>
      <vt:lpstr>Comprehension- understanding what you read. Alongside teaching phonics, we also develop children’s comprehension skills.</vt:lpstr>
      <vt:lpstr>Whole Class Guided Reading from Reception</vt:lpstr>
      <vt:lpstr>Daily story time</vt:lpstr>
      <vt:lpstr>Sharing books that come home</vt:lpstr>
      <vt:lpstr>Reading for Pleasure in the wider school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Comprehension and fostering Reading for Pleasure at Arbury Primary School</dc:title>
  <dc:creator>Kate DOWDALL</dc:creator>
  <cp:lastModifiedBy>Sophie MORRIS</cp:lastModifiedBy>
  <cp:revision>14</cp:revision>
  <dcterms:created xsi:type="dcterms:W3CDTF">2022-09-28T09:47:16Z</dcterms:created>
  <dcterms:modified xsi:type="dcterms:W3CDTF">2022-10-03T10:34:19Z</dcterms:modified>
</cp:coreProperties>
</file>