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56" r:id="rId2"/>
    <p:sldId id="257" r:id="rId3"/>
    <p:sldId id="258" r:id="rId4"/>
    <p:sldId id="263" r:id="rId5"/>
    <p:sldId id="259" r:id="rId6"/>
    <p:sldId id="260" r:id="rId7"/>
    <p:sldId id="261" r:id="rId8"/>
    <p:sldId id="264" r:id="rId9"/>
    <p:sldId id="262"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27F1B3-2B1C-489E-BBF3-6444ABD14A5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26408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7F1B3-2B1C-489E-BBF3-6444ABD14A5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429460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7F1B3-2B1C-489E-BBF3-6444ABD14A5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23710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27F1B3-2B1C-489E-BBF3-6444ABD14A5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338497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27F1B3-2B1C-489E-BBF3-6444ABD14A52}"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336870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27F1B3-2B1C-489E-BBF3-6444ABD14A5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292678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27F1B3-2B1C-489E-BBF3-6444ABD14A52}" type="datetimeFigureOut">
              <a:rPr lang="en-GB" smtClean="0"/>
              <a:t>10/05/2023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182227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27F1B3-2B1C-489E-BBF3-6444ABD14A52}"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294660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7F1B3-2B1C-489E-BBF3-6444ABD14A52}"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265717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7F1B3-2B1C-489E-BBF3-6444ABD14A5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251622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27F1B3-2B1C-489E-BBF3-6444ABD14A52}"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6D529C-73C9-4923-B2AF-C23E249EF832}" type="slidenum">
              <a:rPr lang="en-GB" smtClean="0"/>
              <a:t>‹#›</a:t>
            </a:fld>
            <a:endParaRPr lang="en-GB"/>
          </a:p>
        </p:txBody>
      </p:sp>
    </p:spTree>
    <p:extLst>
      <p:ext uri="{BB962C8B-B14F-4D97-AF65-F5344CB8AC3E}">
        <p14:creationId xmlns:p14="http://schemas.microsoft.com/office/powerpoint/2010/main" val="332457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7F1B3-2B1C-489E-BBF3-6444ABD14A52}" type="datetimeFigureOut">
              <a:rPr lang="en-GB" smtClean="0"/>
              <a:t>10/05/2023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D529C-73C9-4923-B2AF-C23E249EF832}" type="slidenum">
              <a:rPr lang="en-GB" smtClean="0"/>
              <a:t>‹#›</a:t>
            </a:fld>
            <a:endParaRPr lang="en-GB"/>
          </a:p>
        </p:txBody>
      </p:sp>
    </p:spTree>
    <p:extLst>
      <p:ext uri="{BB962C8B-B14F-4D97-AF65-F5344CB8AC3E}">
        <p14:creationId xmlns:p14="http://schemas.microsoft.com/office/powerpoint/2010/main" val="26329038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athsframe.co.uk/en/resources/resource/477/Multiplication-Tables-Chec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sets.publishing.service.gov.uk/government/uploads/system/uploads/attachment_data/file/1116420/2023_Information_for_parents_Multiplication_tables_check_Nov_22_PDFA.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30130"/>
            <a:ext cx="9144000" cy="2387600"/>
          </a:xfrm>
        </p:spPr>
        <p:txBody>
          <a:bodyPr>
            <a:normAutofit fontScale="90000"/>
          </a:bodyPr>
          <a:lstStyle/>
          <a:p>
            <a:r>
              <a:rPr lang="en-GB" dirty="0" smtClean="0"/>
              <a:t>Year 4 Multiplication Check</a:t>
            </a:r>
            <a:br>
              <a:rPr lang="en-GB" dirty="0" smtClean="0"/>
            </a:br>
            <a:r>
              <a:rPr lang="en-GB" dirty="0" smtClean="0"/>
              <a:t>Parent Information Meeting</a:t>
            </a:r>
            <a:br>
              <a:rPr lang="en-GB" dirty="0" smtClean="0"/>
            </a:br>
            <a:r>
              <a:rPr lang="en-GB" dirty="0" smtClean="0"/>
              <a:t>Thursday 18</a:t>
            </a:r>
            <a:r>
              <a:rPr lang="en-GB" baseline="30000" dirty="0" smtClean="0"/>
              <a:t>th</a:t>
            </a:r>
            <a:r>
              <a:rPr lang="en-GB" dirty="0" smtClean="0"/>
              <a:t> May 2023</a:t>
            </a:r>
            <a:endParaRPr lang="en-GB" dirty="0"/>
          </a:p>
        </p:txBody>
      </p:sp>
      <p:pic>
        <p:nvPicPr>
          <p:cNvPr id="6" name="Picture 5"/>
          <p:cNvPicPr>
            <a:picLocks noChangeAspect="1"/>
          </p:cNvPicPr>
          <p:nvPr/>
        </p:nvPicPr>
        <p:blipFill>
          <a:blip r:embed="rId2"/>
          <a:stretch>
            <a:fillRect/>
          </a:stretch>
        </p:blipFill>
        <p:spPr>
          <a:xfrm>
            <a:off x="4913601" y="3338339"/>
            <a:ext cx="2955781" cy="2955781"/>
          </a:xfrm>
          <a:prstGeom prst="rect">
            <a:avLst/>
          </a:prstGeom>
        </p:spPr>
      </p:pic>
    </p:spTree>
    <p:extLst>
      <p:ext uri="{BB962C8B-B14F-4D97-AF65-F5344CB8AC3E}">
        <p14:creationId xmlns:p14="http://schemas.microsoft.com/office/powerpoint/2010/main" val="328948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Picture 3"/>
          <p:cNvPicPr>
            <a:picLocks noChangeAspect="1"/>
          </p:cNvPicPr>
          <p:nvPr/>
        </p:nvPicPr>
        <p:blipFill>
          <a:blip r:embed="rId2"/>
          <a:stretch>
            <a:fillRect/>
          </a:stretch>
        </p:blipFill>
        <p:spPr>
          <a:xfrm>
            <a:off x="5863590" y="481619"/>
            <a:ext cx="5829300" cy="3600450"/>
          </a:xfrm>
          <a:prstGeom prst="rect">
            <a:avLst/>
          </a:prstGeom>
        </p:spPr>
      </p:pic>
    </p:spTree>
    <p:extLst>
      <p:ext uri="{BB962C8B-B14F-4D97-AF65-F5344CB8AC3E}">
        <p14:creationId xmlns:p14="http://schemas.microsoft.com/office/powerpoint/2010/main" val="87821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223059"/>
            <a:ext cx="9491342" cy="1774768"/>
          </a:xfrm>
        </p:spPr>
        <p:txBody>
          <a:bodyPr/>
          <a:lstStyle/>
          <a:p>
            <a:r>
              <a:rPr lang="en-GB" b="1" dirty="0" smtClean="0"/>
              <a:t>What is the Multiplication Check?</a:t>
            </a:r>
            <a:endParaRPr lang="en-GB" b="1" dirty="0"/>
          </a:p>
        </p:txBody>
      </p:sp>
      <p:sp>
        <p:nvSpPr>
          <p:cNvPr id="3" name="Content Placeholder 2"/>
          <p:cNvSpPr>
            <a:spLocks noGrp="1"/>
          </p:cNvSpPr>
          <p:nvPr>
            <p:ph idx="1"/>
          </p:nvPr>
        </p:nvSpPr>
        <p:spPr>
          <a:xfrm>
            <a:off x="382386" y="1269077"/>
            <a:ext cx="11120638" cy="4522124"/>
          </a:xfrm>
        </p:spPr>
        <p:txBody>
          <a:bodyPr>
            <a:normAutofit/>
          </a:bodyPr>
          <a:lstStyle/>
          <a:p>
            <a:pPr marL="0" indent="0">
              <a:buNone/>
            </a:pPr>
            <a:r>
              <a:rPr lang="en-US" sz="4000" dirty="0" smtClean="0"/>
              <a:t>The purpose of the check is to determine whether your child can fluently recall their times tables up to 12, which is essential for future success in mathematics. </a:t>
            </a:r>
          </a:p>
          <a:p>
            <a:pPr marL="0" indent="0">
              <a:buNone/>
            </a:pPr>
            <a:endParaRPr lang="en-US" sz="4000" dirty="0"/>
          </a:p>
          <a:p>
            <a:pPr marL="0" indent="0">
              <a:buNone/>
            </a:pPr>
            <a:r>
              <a:rPr lang="en-US" sz="4000" dirty="0" smtClean="0"/>
              <a:t>It will also help your us to identify if your child may need additional support.</a:t>
            </a:r>
            <a:endParaRPr lang="en-GB" sz="4000" dirty="0"/>
          </a:p>
        </p:txBody>
      </p:sp>
    </p:spTree>
    <p:extLst>
      <p:ext uri="{BB962C8B-B14F-4D97-AF65-F5344CB8AC3E}">
        <p14:creationId xmlns:p14="http://schemas.microsoft.com/office/powerpoint/2010/main" val="302689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32" y="0"/>
            <a:ext cx="11752404" cy="3713019"/>
          </a:xfrm>
        </p:spPr>
        <p:txBody>
          <a:bodyPr>
            <a:normAutofit/>
          </a:bodyPr>
          <a:lstStyle/>
          <a:p>
            <a:pPr marL="0" indent="0">
              <a:buNone/>
            </a:pPr>
            <a:r>
              <a:rPr lang="en-US" sz="3200" dirty="0"/>
              <a:t>It is an </a:t>
            </a:r>
            <a:r>
              <a:rPr lang="en-US" sz="3200" b="1" dirty="0"/>
              <a:t>on-screen</a:t>
            </a:r>
            <a:r>
              <a:rPr lang="en-US" sz="3200" dirty="0"/>
              <a:t> check consisting of 25 times table questions. </a:t>
            </a:r>
            <a:endParaRPr lang="en-US" sz="3200" dirty="0" smtClean="0"/>
          </a:p>
          <a:p>
            <a:pPr marL="0" indent="0">
              <a:buNone/>
            </a:pPr>
            <a:r>
              <a:rPr lang="en-US" sz="3200" dirty="0" smtClean="0"/>
              <a:t>Your </a:t>
            </a:r>
            <a:r>
              <a:rPr lang="en-US" sz="3200" dirty="0"/>
              <a:t>child will be able to answer 3 practice questions before taking the actual check. </a:t>
            </a:r>
            <a:endParaRPr lang="en-US" sz="3200" dirty="0" smtClean="0"/>
          </a:p>
          <a:p>
            <a:pPr marL="0" indent="0">
              <a:buNone/>
            </a:pPr>
            <a:r>
              <a:rPr lang="en-US" sz="3200" dirty="0" smtClean="0"/>
              <a:t>They </a:t>
            </a:r>
            <a:r>
              <a:rPr lang="en-US" sz="3200" dirty="0"/>
              <a:t>will then have 6 seconds to answer each question</a:t>
            </a:r>
            <a:r>
              <a:rPr lang="en-US" sz="3200" dirty="0" smtClean="0"/>
              <a:t>. There is a 3 second pause between each question. </a:t>
            </a:r>
          </a:p>
          <a:p>
            <a:pPr marL="0" indent="0">
              <a:buNone/>
            </a:pPr>
            <a:r>
              <a:rPr lang="en-US" sz="3200" dirty="0" smtClean="0"/>
              <a:t>On </a:t>
            </a:r>
            <a:r>
              <a:rPr lang="en-US" sz="3200" dirty="0"/>
              <a:t>average, the check should take no longer than 5 minutes to complete.</a:t>
            </a:r>
            <a:endParaRPr lang="en-GB" sz="3200" dirty="0"/>
          </a:p>
        </p:txBody>
      </p:sp>
      <p:pic>
        <p:nvPicPr>
          <p:cNvPr id="4" name="Picture 3"/>
          <p:cNvPicPr>
            <a:picLocks noChangeAspect="1"/>
          </p:cNvPicPr>
          <p:nvPr/>
        </p:nvPicPr>
        <p:blipFill>
          <a:blip r:embed="rId2"/>
          <a:stretch>
            <a:fillRect/>
          </a:stretch>
        </p:blipFill>
        <p:spPr>
          <a:xfrm>
            <a:off x="2462376" y="3458094"/>
            <a:ext cx="4060603" cy="3108527"/>
          </a:xfrm>
          <a:prstGeom prst="rect">
            <a:avLst/>
          </a:prstGeom>
        </p:spPr>
      </p:pic>
      <p:sp>
        <p:nvSpPr>
          <p:cNvPr id="5" name="TextBox 4"/>
          <p:cNvSpPr txBox="1"/>
          <p:nvPr/>
        </p:nvSpPr>
        <p:spPr>
          <a:xfrm>
            <a:off x="6921731" y="3613265"/>
            <a:ext cx="4599709" cy="1815882"/>
          </a:xfrm>
          <a:prstGeom prst="rect">
            <a:avLst/>
          </a:prstGeom>
          <a:noFill/>
        </p:spPr>
        <p:txBody>
          <a:bodyPr wrap="square" rtlCol="0">
            <a:spAutoFit/>
          </a:bodyPr>
          <a:lstStyle/>
          <a:p>
            <a:r>
              <a:rPr lang="en-GB" sz="2800" dirty="0" smtClean="0"/>
              <a:t>The check is done on a computer and the format is similar to the image to the right.</a:t>
            </a:r>
            <a:endParaRPr lang="en-GB" sz="2800" dirty="0"/>
          </a:p>
        </p:txBody>
      </p:sp>
    </p:spTree>
    <p:extLst>
      <p:ext uri="{BB962C8B-B14F-4D97-AF65-F5344CB8AC3E}">
        <p14:creationId xmlns:p14="http://schemas.microsoft.com/office/powerpoint/2010/main" val="375502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When/where is the check taking place?</a:t>
            </a:r>
            <a:endParaRPr lang="en-GB" b="1" dirty="0"/>
          </a:p>
        </p:txBody>
      </p:sp>
      <p:sp>
        <p:nvSpPr>
          <p:cNvPr id="3" name="Content Placeholder 2"/>
          <p:cNvSpPr>
            <a:spLocks noGrp="1"/>
          </p:cNvSpPr>
          <p:nvPr>
            <p:ph idx="1"/>
          </p:nvPr>
        </p:nvSpPr>
        <p:spPr/>
        <p:txBody>
          <a:bodyPr/>
          <a:lstStyle/>
          <a:p>
            <a:pPr marL="0" indent="0">
              <a:buNone/>
            </a:pPr>
            <a:r>
              <a:rPr lang="en-GB" dirty="0" smtClean="0"/>
              <a:t>Schools have a </a:t>
            </a:r>
            <a:r>
              <a:rPr lang="en-GB" dirty="0" smtClean="0"/>
              <a:t>two </a:t>
            </a:r>
            <a:r>
              <a:rPr lang="en-GB" dirty="0" smtClean="0"/>
              <a:t>week window in which to take the test between 5</a:t>
            </a:r>
            <a:r>
              <a:rPr lang="en-GB" baseline="30000" dirty="0" smtClean="0"/>
              <a:t>th</a:t>
            </a:r>
            <a:r>
              <a:rPr lang="en-GB" dirty="0" smtClean="0"/>
              <a:t> June to 16</a:t>
            </a:r>
            <a:r>
              <a:rPr lang="en-GB" baseline="30000" dirty="0" smtClean="0"/>
              <a:t>th</a:t>
            </a:r>
            <a:r>
              <a:rPr lang="en-GB" dirty="0" smtClean="0"/>
              <a:t> </a:t>
            </a:r>
            <a:r>
              <a:rPr lang="en-GB" dirty="0"/>
              <a:t>J</a:t>
            </a:r>
            <a:r>
              <a:rPr lang="en-GB" dirty="0" smtClean="0"/>
              <a:t>une.</a:t>
            </a:r>
          </a:p>
          <a:p>
            <a:pPr marL="0" indent="0">
              <a:buNone/>
            </a:pPr>
            <a:endParaRPr lang="en-GB" dirty="0"/>
          </a:p>
          <a:p>
            <a:pPr marL="0" indent="0">
              <a:buNone/>
            </a:pPr>
            <a:r>
              <a:rPr lang="en-GB" dirty="0" smtClean="0"/>
              <a:t>The check will take place </a:t>
            </a:r>
            <a:r>
              <a:rPr lang="en-GB" dirty="0" smtClean="0"/>
              <a:t>either in </a:t>
            </a:r>
            <a:r>
              <a:rPr lang="en-GB" dirty="0" smtClean="0"/>
              <a:t>the school computer suite or classrooms. Children will </a:t>
            </a:r>
            <a:r>
              <a:rPr lang="en-GB" dirty="0" smtClean="0"/>
              <a:t>either use desktop computers or iPads </a:t>
            </a:r>
            <a:r>
              <a:rPr lang="en-GB" dirty="0" smtClean="0"/>
              <a:t>to complete the check.</a:t>
            </a:r>
          </a:p>
          <a:p>
            <a:pPr marL="0" indent="0">
              <a:buNone/>
            </a:pPr>
            <a:endParaRPr lang="en-GB" dirty="0"/>
          </a:p>
        </p:txBody>
      </p:sp>
    </p:spTree>
    <p:extLst>
      <p:ext uri="{BB962C8B-B14F-4D97-AF65-F5344CB8AC3E}">
        <p14:creationId xmlns:p14="http://schemas.microsoft.com/office/powerpoint/2010/main" val="3549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786" y="0"/>
            <a:ext cx="10515600" cy="947651"/>
          </a:xfrm>
        </p:spPr>
        <p:txBody>
          <a:bodyPr/>
          <a:lstStyle/>
          <a:p>
            <a:r>
              <a:rPr lang="en-GB" b="1" dirty="0" smtClean="0"/>
              <a:t>Access arrangements</a:t>
            </a:r>
            <a:endParaRPr lang="en-GB" b="1" dirty="0"/>
          </a:p>
        </p:txBody>
      </p:sp>
      <p:sp>
        <p:nvSpPr>
          <p:cNvPr id="3" name="Content Placeholder 2"/>
          <p:cNvSpPr>
            <a:spLocks noGrp="1"/>
          </p:cNvSpPr>
          <p:nvPr>
            <p:ph idx="1"/>
          </p:nvPr>
        </p:nvSpPr>
        <p:spPr>
          <a:xfrm>
            <a:off x="489065" y="1199399"/>
            <a:ext cx="11303924" cy="5223568"/>
          </a:xfrm>
        </p:spPr>
        <p:txBody>
          <a:bodyPr>
            <a:normAutofit/>
          </a:bodyPr>
          <a:lstStyle/>
          <a:p>
            <a:r>
              <a:rPr lang="en-US" dirty="0" smtClean="0"/>
              <a:t>There are several access arrangements available for the check, which can be used to support pupils with specific needs. Your child’s teacher, with support from the Senior Management Team, will ensure that the access arrangements are appropriate for your child before they take the check in June.</a:t>
            </a:r>
          </a:p>
          <a:p>
            <a:endParaRPr lang="en-US" dirty="0" smtClean="0"/>
          </a:p>
          <a:p>
            <a:r>
              <a:rPr lang="en-US" dirty="0" smtClean="0"/>
              <a:t>The check has been designed so that it is inclusive and accessible to as many children as possible, including those with special educational needs or disability (SEND) or English as an additional language (EAL). However, there may be some circumstances in which it will not be appropriate for a pupil to take the check, even when using suitable access arrangements.</a:t>
            </a:r>
          </a:p>
          <a:p>
            <a:pPr marL="0" indent="0">
              <a:buNone/>
            </a:pPr>
            <a:endParaRPr lang="en-US" dirty="0" smtClean="0"/>
          </a:p>
        </p:txBody>
      </p:sp>
    </p:spTree>
    <p:extLst>
      <p:ext uri="{BB962C8B-B14F-4D97-AF65-F5344CB8AC3E}">
        <p14:creationId xmlns:p14="http://schemas.microsoft.com/office/powerpoint/2010/main" val="286774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29" y="0"/>
            <a:ext cx="10515600" cy="1325563"/>
          </a:xfrm>
        </p:spPr>
        <p:txBody>
          <a:bodyPr/>
          <a:lstStyle/>
          <a:p>
            <a:r>
              <a:rPr lang="en-GB" dirty="0" smtClean="0"/>
              <a:t>Preparing for the check</a:t>
            </a:r>
            <a:endParaRPr lang="en-GB" dirty="0"/>
          </a:p>
        </p:txBody>
      </p:sp>
      <p:sp>
        <p:nvSpPr>
          <p:cNvPr id="3" name="Content Placeholder 2"/>
          <p:cNvSpPr>
            <a:spLocks noGrp="1"/>
          </p:cNvSpPr>
          <p:nvPr>
            <p:ph idx="1"/>
          </p:nvPr>
        </p:nvSpPr>
        <p:spPr>
          <a:xfrm>
            <a:off x="422564" y="1276985"/>
            <a:ext cx="10515600" cy="4351338"/>
          </a:xfrm>
        </p:spPr>
        <p:txBody>
          <a:bodyPr/>
          <a:lstStyle/>
          <a:p>
            <a:r>
              <a:rPr lang="en-GB" dirty="0" smtClean="0"/>
              <a:t>Children have been learning and practising their times tables facts since Year 2. In Year 4, they have had lots of opportunities to consolidate their times tables with regular practise.</a:t>
            </a:r>
          </a:p>
          <a:p>
            <a:r>
              <a:rPr lang="en-US" dirty="0" smtClean="0"/>
              <a:t>We will ensure that children have </a:t>
            </a:r>
            <a:r>
              <a:rPr lang="en-US" dirty="0" smtClean="0"/>
              <a:t>opportunities over the next few weeks </a:t>
            </a:r>
            <a:r>
              <a:rPr lang="en-US" dirty="0" smtClean="0"/>
              <a:t>to </a:t>
            </a:r>
            <a:r>
              <a:rPr lang="en-US" dirty="0" err="1" smtClean="0"/>
              <a:t>familiarise</a:t>
            </a:r>
            <a:r>
              <a:rPr lang="en-US" dirty="0" smtClean="0"/>
              <a:t> themselves with the style of the check application and try out any access arrangements that may be required. </a:t>
            </a:r>
            <a:endParaRPr lang="en-US" dirty="0" smtClean="0"/>
          </a:p>
          <a:p>
            <a:r>
              <a:rPr lang="en-US" dirty="0" smtClean="0"/>
              <a:t>It </a:t>
            </a:r>
            <a:r>
              <a:rPr lang="en-US" dirty="0" smtClean="0"/>
              <a:t>is very important that children </a:t>
            </a:r>
            <a:r>
              <a:rPr lang="en-US" dirty="0" smtClean="0"/>
              <a:t>continue </a:t>
            </a:r>
            <a:r>
              <a:rPr lang="en-US" dirty="0" smtClean="0"/>
              <a:t>to practice times tables at home using TTRS</a:t>
            </a:r>
            <a:r>
              <a:rPr lang="en-US" dirty="0" smtClean="0"/>
              <a:t>. Please do support them at home with this.</a:t>
            </a:r>
            <a:endParaRPr lang="en-GB" dirty="0"/>
          </a:p>
        </p:txBody>
      </p:sp>
      <p:pic>
        <p:nvPicPr>
          <p:cNvPr id="4" name="Picture 3"/>
          <p:cNvPicPr>
            <a:picLocks noChangeAspect="1"/>
          </p:cNvPicPr>
          <p:nvPr/>
        </p:nvPicPr>
        <p:blipFill>
          <a:blip r:embed="rId2"/>
          <a:stretch>
            <a:fillRect/>
          </a:stretch>
        </p:blipFill>
        <p:spPr>
          <a:xfrm>
            <a:off x="8634153" y="5252325"/>
            <a:ext cx="3390380" cy="1605675"/>
          </a:xfrm>
          <a:prstGeom prst="rect">
            <a:avLst/>
          </a:prstGeom>
        </p:spPr>
      </p:pic>
    </p:spTree>
    <p:extLst>
      <p:ext uri="{BB962C8B-B14F-4D97-AF65-F5344CB8AC3E}">
        <p14:creationId xmlns:p14="http://schemas.microsoft.com/office/powerpoint/2010/main" val="75536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Results from the check</a:t>
            </a:r>
            <a:endParaRPr lang="en-GB" b="1" dirty="0"/>
          </a:p>
        </p:txBody>
      </p:sp>
      <p:sp>
        <p:nvSpPr>
          <p:cNvPr id="3" name="Content Placeholder 2"/>
          <p:cNvSpPr>
            <a:spLocks noGrp="1"/>
          </p:cNvSpPr>
          <p:nvPr>
            <p:ph idx="1"/>
          </p:nvPr>
        </p:nvSpPr>
        <p:spPr/>
        <p:txBody>
          <a:bodyPr/>
          <a:lstStyle/>
          <a:p>
            <a:r>
              <a:rPr lang="en-GB" dirty="0" smtClean="0"/>
              <a:t>There is no ‘pass mark’ for the check.</a:t>
            </a:r>
          </a:p>
          <a:p>
            <a:r>
              <a:rPr lang="en-GB" dirty="0" smtClean="0"/>
              <a:t>Schools will use the results to identify any further support or interventions classes, groups or individuals may need.</a:t>
            </a:r>
          </a:p>
          <a:p>
            <a:r>
              <a:rPr lang="en-GB" dirty="0" smtClean="0"/>
              <a:t>You will receive your child’s mark from the check with their end of year report.</a:t>
            </a:r>
          </a:p>
          <a:p>
            <a:r>
              <a:rPr lang="en-US" dirty="0" smtClean="0"/>
              <a:t>Results will only be published at national and local-authority level; school-level data will not be published.</a:t>
            </a:r>
            <a:endParaRPr lang="en-GB" dirty="0"/>
          </a:p>
        </p:txBody>
      </p:sp>
    </p:spTree>
    <p:extLst>
      <p:ext uri="{BB962C8B-B14F-4D97-AF65-F5344CB8AC3E}">
        <p14:creationId xmlns:p14="http://schemas.microsoft.com/office/powerpoint/2010/main" val="2063324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help at home…</a:t>
            </a:r>
            <a:endParaRPr lang="en-GB" dirty="0"/>
          </a:p>
        </p:txBody>
      </p:sp>
      <p:sp>
        <p:nvSpPr>
          <p:cNvPr id="3" name="Content Placeholder 2"/>
          <p:cNvSpPr>
            <a:spLocks noGrp="1"/>
          </p:cNvSpPr>
          <p:nvPr>
            <p:ph idx="1"/>
          </p:nvPr>
        </p:nvSpPr>
        <p:spPr/>
        <p:txBody>
          <a:bodyPr/>
          <a:lstStyle/>
          <a:p>
            <a:r>
              <a:rPr lang="en-GB" dirty="0" smtClean="0"/>
              <a:t>Continue to use TT </a:t>
            </a:r>
            <a:r>
              <a:rPr lang="en-GB" dirty="0" err="1" smtClean="0"/>
              <a:t>Rockstars</a:t>
            </a:r>
            <a:r>
              <a:rPr lang="en-GB" dirty="0" smtClean="0"/>
              <a:t> daily at home</a:t>
            </a:r>
          </a:p>
          <a:p>
            <a:r>
              <a:rPr lang="en-GB" dirty="0" smtClean="0"/>
              <a:t>Use flashcards to practise quick fire times tables questions and play times tables games.</a:t>
            </a:r>
          </a:p>
          <a:p>
            <a:pPr marL="0" indent="0">
              <a:buNone/>
            </a:pPr>
            <a:r>
              <a:rPr lang="en-GB" dirty="0" smtClean="0"/>
              <a:t>The following website could be useful as it is similar to the check:</a:t>
            </a:r>
          </a:p>
          <a:p>
            <a:pPr marL="0" indent="0">
              <a:buNone/>
            </a:pPr>
            <a:r>
              <a:rPr lang="en-GB" dirty="0" smtClean="0">
                <a:hlinkClick r:id="rId2"/>
              </a:rPr>
              <a:t>https://mathsframe.co.uk/en/resources/resource/477/Multiplication-Tables-Check</a:t>
            </a:r>
            <a:r>
              <a:rPr lang="en-GB" dirty="0" smtClean="0"/>
              <a:t> </a:t>
            </a:r>
            <a:endParaRPr lang="en-GB" dirty="0"/>
          </a:p>
        </p:txBody>
      </p:sp>
    </p:spTree>
    <p:extLst>
      <p:ext uri="{BB962C8B-B14F-4D97-AF65-F5344CB8AC3E}">
        <p14:creationId xmlns:p14="http://schemas.microsoft.com/office/powerpoint/2010/main" val="350301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7388" y="1617705"/>
            <a:ext cx="6399415" cy="4351338"/>
          </a:xfrm>
        </p:spPr>
        <p:txBody>
          <a:bodyPr/>
          <a:lstStyle/>
          <a:p>
            <a:pPr marL="0" indent="0">
              <a:buNone/>
            </a:pPr>
            <a:r>
              <a:rPr lang="en-GB" dirty="0" smtClean="0"/>
              <a:t>Information booklet for parents regarding the Multiplication Check:</a:t>
            </a:r>
          </a:p>
          <a:p>
            <a:pPr marL="0" indent="0">
              <a:buNone/>
            </a:pPr>
            <a:r>
              <a:rPr lang="en-GB" dirty="0" smtClean="0">
                <a:hlinkClick r:id="rId2"/>
              </a:rPr>
              <a:t>https://assets.publishing.service.gov.uk/government/uploads/system/uploads/attachment_data/file/1116420/2023_Information_for_parents_Multiplication_tables_check_Nov_22_PDFA.pdf</a:t>
            </a:r>
            <a:r>
              <a:rPr lang="en-GB" dirty="0" smtClean="0"/>
              <a:t> </a:t>
            </a:r>
            <a:endParaRPr lang="en-GB" dirty="0"/>
          </a:p>
        </p:txBody>
      </p:sp>
      <p:pic>
        <p:nvPicPr>
          <p:cNvPr id="4" name="Picture 3"/>
          <p:cNvPicPr>
            <a:picLocks noChangeAspect="1"/>
          </p:cNvPicPr>
          <p:nvPr/>
        </p:nvPicPr>
        <p:blipFill>
          <a:blip r:embed="rId3"/>
          <a:stretch>
            <a:fillRect/>
          </a:stretch>
        </p:blipFill>
        <p:spPr>
          <a:xfrm>
            <a:off x="376858" y="692727"/>
            <a:ext cx="4261644" cy="5358816"/>
          </a:xfrm>
          <a:prstGeom prst="rect">
            <a:avLst/>
          </a:prstGeom>
        </p:spPr>
      </p:pic>
    </p:spTree>
    <p:extLst>
      <p:ext uri="{BB962C8B-B14F-4D97-AF65-F5344CB8AC3E}">
        <p14:creationId xmlns:p14="http://schemas.microsoft.com/office/powerpoint/2010/main" val="1736647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571</TotalTime>
  <Words>547</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Year 4 Multiplication Check Parent Information Meeting Thursday 18th May 2023</vt:lpstr>
      <vt:lpstr>What is the Multiplication Check?</vt:lpstr>
      <vt:lpstr>PowerPoint Presentation</vt:lpstr>
      <vt:lpstr>When/where is the check taking place?</vt:lpstr>
      <vt:lpstr>Access arrangements</vt:lpstr>
      <vt:lpstr>Preparing for the check</vt:lpstr>
      <vt:lpstr>Results from the check</vt:lpstr>
      <vt:lpstr>Ways to help at home…</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Multiplication Check Parent Information Meeting Thursday 18th May 2023</dc:title>
  <dc:creator>Kate DOWDALL</dc:creator>
  <cp:lastModifiedBy>Kate DOWDALL</cp:lastModifiedBy>
  <cp:revision>11</cp:revision>
  <dcterms:created xsi:type="dcterms:W3CDTF">2023-05-08T19:59:25Z</dcterms:created>
  <dcterms:modified xsi:type="dcterms:W3CDTF">2023-05-10T18:06:43Z</dcterms:modified>
</cp:coreProperties>
</file>