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5"/>
  </p:notesMasterIdLst>
  <p:sldIdLst>
    <p:sldId id="261" r:id="rId2"/>
    <p:sldId id="256" r:id="rId3"/>
    <p:sldId id="260" r:id="rId4"/>
    <p:sldId id="302" r:id="rId5"/>
    <p:sldId id="303" r:id="rId6"/>
    <p:sldId id="262" r:id="rId7"/>
    <p:sldId id="263" r:id="rId8"/>
    <p:sldId id="305" r:id="rId9"/>
    <p:sldId id="306" r:id="rId10"/>
    <p:sldId id="316" r:id="rId11"/>
    <p:sldId id="304" r:id="rId12"/>
    <p:sldId id="264" r:id="rId13"/>
    <p:sldId id="265" r:id="rId14"/>
    <p:sldId id="267" r:id="rId15"/>
    <p:sldId id="268" r:id="rId16"/>
    <p:sldId id="269" r:id="rId17"/>
    <p:sldId id="270" r:id="rId18"/>
    <p:sldId id="274" r:id="rId19"/>
    <p:sldId id="271" r:id="rId20"/>
    <p:sldId id="272" r:id="rId21"/>
    <p:sldId id="266" r:id="rId22"/>
    <p:sldId id="273" r:id="rId23"/>
    <p:sldId id="317" r:id="rId24"/>
  </p:sldIdLst>
  <p:sldSz cx="9144000" cy="5143500" type="screen16x9"/>
  <p:notesSz cx="6858000" cy="9144000"/>
  <p:embeddedFontLst>
    <p:embeddedFont>
      <p:font typeface="Century Gothic" panose="020B0502020202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MS PGothic" panose="020B0600070205080204" pitchFamily="34" charset="-128"/>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317" autoAdjust="0"/>
  </p:normalViewPr>
  <p:slideViewPr>
    <p:cSldViewPr>
      <p:cViewPr varScale="1">
        <p:scale>
          <a:sx n="90" d="100"/>
          <a:sy n="90" d="100"/>
        </p:scale>
        <p:origin x="1638"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C92DE-5B55-457B-986E-293B27C0C7CF}" type="datetimeFigureOut">
              <a:rPr lang="en-GB" smtClean="0"/>
              <a:t>31/03/2022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86011-B36E-42ED-BAB3-F68590E8FB29}" type="slidenum">
              <a:rPr lang="en-GB" smtClean="0"/>
              <a:t>‹#›</a:t>
            </a:fld>
            <a:endParaRPr lang="en-GB"/>
          </a:p>
        </p:txBody>
      </p:sp>
    </p:spTree>
    <p:extLst>
      <p:ext uri="{BB962C8B-B14F-4D97-AF65-F5344CB8AC3E}">
        <p14:creationId xmlns:p14="http://schemas.microsoft.com/office/powerpoint/2010/main" val="779556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586011-B36E-42ED-BAB3-F68590E8FB29}" type="slidenum">
              <a:rPr lang="en-GB" smtClean="0"/>
              <a:t>3</a:t>
            </a:fld>
            <a:endParaRPr lang="en-GB"/>
          </a:p>
        </p:txBody>
      </p:sp>
    </p:spTree>
    <p:extLst>
      <p:ext uri="{BB962C8B-B14F-4D97-AF65-F5344CB8AC3E}">
        <p14:creationId xmlns:p14="http://schemas.microsoft.com/office/powerpoint/2010/main" val="174244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 and ‘they’ in italics to encourage conversation about school staff responsibility</a:t>
            </a:r>
            <a:r>
              <a:rPr lang="en-GB" baseline="0" dirty="0"/>
              <a:t> in light of this – where do teachers and other school staff fit into this?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586011-B36E-42ED-BAB3-F68590E8FB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284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could be security threats, protecting and managing your personal data, online reputation management, and avoiding harmful or illegal content.</a:t>
            </a:r>
          </a:p>
          <a:p>
            <a:endParaRPr lang="en-GB" dirty="0"/>
          </a:p>
        </p:txBody>
      </p:sp>
      <p:sp>
        <p:nvSpPr>
          <p:cNvPr id="4" name="Slide Number Placeholder 3"/>
          <p:cNvSpPr>
            <a:spLocks noGrp="1"/>
          </p:cNvSpPr>
          <p:nvPr>
            <p:ph type="sldNum" sz="quarter" idx="5"/>
          </p:nvPr>
        </p:nvSpPr>
        <p:spPr/>
        <p:txBody>
          <a:bodyPr/>
          <a:lstStyle/>
          <a:p>
            <a:fld id="{2D586011-B36E-42ED-BAB3-F68590E8FB29}" type="slidenum">
              <a:rPr lang="en-GB" smtClean="0"/>
              <a:t>6</a:t>
            </a:fld>
            <a:endParaRPr lang="en-GB"/>
          </a:p>
        </p:txBody>
      </p:sp>
    </p:spTree>
    <p:extLst>
      <p:ext uri="{BB962C8B-B14F-4D97-AF65-F5344CB8AC3E}">
        <p14:creationId xmlns:p14="http://schemas.microsoft.com/office/powerpoint/2010/main" val="287426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586011-B36E-42ED-BAB3-F68590E8FB29}" type="slidenum">
              <a:rPr lang="en-GB" smtClean="0"/>
              <a:t>7</a:t>
            </a:fld>
            <a:endParaRPr lang="en-GB"/>
          </a:p>
        </p:txBody>
      </p:sp>
    </p:spTree>
    <p:extLst>
      <p:ext uri="{BB962C8B-B14F-4D97-AF65-F5344CB8AC3E}">
        <p14:creationId xmlns:p14="http://schemas.microsoft.com/office/powerpoint/2010/main" val="386525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filters – ISP filtering or Parental Control </a:t>
            </a:r>
            <a:r>
              <a:rPr lang="en-GB" dirty="0" err="1"/>
              <a:t>Softwarw</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586011-B36E-42ED-BAB3-F68590E8FB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155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research</a:t>
            </a:r>
          </a:p>
          <a:p>
            <a:r>
              <a:rPr lang="en-US" dirty="0"/>
              <a:t>In 2016 it was used as evidence by Women and Equalities Select Committee in its report on Sexual Harassment and Sexual Violence in Schools</a:t>
            </a:r>
          </a:p>
          <a:p>
            <a:r>
              <a:rPr lang="en-US" dirty="0"/>
              <a:t>Most relates to secondary age girls but some disturbing figures for younger age groups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586011-B36E-42ED-BAB3-F68590E8FB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141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586011-B36E-42ED-BAB3-F68590E8FB29}" type="slidenum">
              <a:rPr lang="en-GB" smtClean="0"/>
              <a:t>11</a:t>
            </a:fld>
            <a:endParaRPr lang="en-GB"/>
          </a:p>
        </p:txBody>
      </p:sp>
    </p:spTree>
    <p:extLst>
      <p:ext uri="{BB962C8B-B14F-4D97-AF65-F5344CB8AC3E}">
        <p14:creationId xmlns:p14="http://schemas.microsoft.com/office/powerpoint/2010/main" val="27225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560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592437"/>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674DB9-56B4-4F07-9DD0-5F4478F3E800}" type="datetimeFigureOut">
              <a:rPr lang="en-GB" smtClean="0"/>
              <a:pPr/>
              <a:t>31/03/2022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E88BD5-5EF4-4BF3-804F-95F676448F1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674DB9-56B4-4F07-9DD0-5F4478F3E800}" type="datetimeFigureOut">
              <a:rPr lang="en-GB" smtClean="0"/>
              <a:pPr/>
              <a:t>31/03/2022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E88BD5-5EF4-4BF3-804F-95F676448F1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75607"/>
            <a:ext cx="2057400" cy="3319016"/>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1275607"/>
            <a:ext cx="6019800" cy="33190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1C674DB9-56B4-4F07-9DD0-5F4478F3E800}" type="datetimeFigureOut">
              <a:rPr lang="en-GB" smtClean="0"/>
              <a:pPr/>
              <a:t>31/03/2022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E88BD5-5EF4-4BF3-804F-95F676448F1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5987008" cy="702078"/>
          </a:xfrm>
        </p:spPr>
        <p:txBody>
          <a:bodyPr>
            <a:normAutofit/>
          </a:bodyPr>
          <a:lstStyle>
            <a:lvl1pPr>
              <a:defRPr sz="3200">
                <a:latin typeface="+mn-lt"/>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a:lvl1pPr>
            <a:lvl2pPr marL="742950" indent="-285750">
              <a:buClr>
                <a:schemeClr val="accent1"/>
              </a:buClr>
              <a:buFont typeface="Wingdings" pitchFamily="2" charset="2"/>
              <a:buChar char=""/>
              <a:defRPr sz="2000"/>
            </a:lvl2pPr>
            <a:lvl3pPr marL="1143000" indent="-228600">
              <a:buClr>
                <a:schemeClr val="accent1"/>
              </a:buClr>
              <a:buFont typeface="Wingdings" pitchFamily="2" charset="2"/>
              <a:buChar char=""/>
              <a:defRPr sz="1800"/>
            </a:lvl3pPr>
            <a:lvl4pPr marL="1600200" indent="-228600">
              <a:buClr>
                <a:schemeClr val="accent1"/>
              </a:buClr>
              <a:buFont typeface="Wingdings" pitchFamily="2" charset="2"/>
              <a:buChar char=""/>
              <a:defRPr sz="1600"/>
            </a:lvl4pPr>
            <a:lvl5pPr marL="2057400" indent="-228600">
              <a:buClr>
                <a:schemeClr val="accent1"/>
              </a:buClr>
              <a:buFont typeface="Wingdings"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D5CF5BE5-1A3F-4EF7-8476-AD47F9BA3BC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30314"/>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1505174"/>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74DB9-56B4-4F07-9DD0-5F4478F3E800}" type="datetimeFigureOut">
              <a:rPr lang="en-GB" smtClean="0"/>
              <a:pPr/>
              <a:t>31/03/2022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E88BD5-5EF4-4BF3-804F-95F676448F1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29612"/>
            <a:ext cx="4038600" cy="32650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29612"/>
            <a:ext cx="4038600" cy="32650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1C674DB9-56B4-4F07-9DD0-5F4478F3E800}" type="datetimeFigureOut">
              <a:rPr lang="en-GB" smtClean="0"/>
              <a:pPr/>
              <a:t>31/03/2022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E88BD5-5EF4-4BF3-804F-95F676448F1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5607"/>
            <a:ext cx="4040188" cy="59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275606"/>
            <a:ext cx="4041775" cy="59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23679"/>
            <a:ext cx="4041775" cy="26709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1C674DB9-56B4-4F07-9DD0-5F4478F3E800}" type="datetimeFigureOut">
              <a:rPr lang="en-GB" smtClean="0"/>
              <a:pPr/>
              <a:t>31/03/2022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E88BD5-5EF4-4BF3-804F-95F676448F1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674DB9-56B4-4F07-9DD0-5F4478F3E800}" type="datetimeFigureOut">
              <a:rPr lang="en-GB" smtClean="0"/>
              <a:pPr/>
              <a:t>31/03/2022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88BD5-5EF4-4BF3-804F-95F676448F1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74DB9-56B4-4F07-9DD0-5F4478F3E800}" type="datetimeFigureOut">
              <a:rPr lang="en-GB" smtClean="0"/>
              <a:pPr/>
              <a:t>31/03/2022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E88BD5-5EF4-4BF3-804F-95F676448F1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6059016" cy="422747"/>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467544" y="1437625"/>
            <a:ext cx="8219256" cy="31569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735547"/>
            <a:ext cx="6059016" cy="5940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74DB9-56B4-4F07-9DD0-5F4478F3E800}" type="datetimeFigureOut">
              <a:rPr lang="en-GB" smtClean="0"/>
              <a:pPr/>
              <a:t>31/03/2022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E88BD5-5EF4-4BF3-804F-95F676448F1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192" y="1699896"/>
            <a:ext cx="2376264" cy="486054"/>
          </a:xfrm>
        </p:spPr>
        <p:txBody>
          <a:bodyPr anchor="b"/>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683568" y="99781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6300192" y="2239956"/>
            <a:ext cx="2376264" cy="18362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74DB9-56B4-4F07-9DD0-5F4478F3E800}" type="datetimeFigureOut">
              <a:rPr lang="en-GB" smtClean="0"/>
              <a:pPr/>
              <a:t>31/03/2022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E88BD5-5EF4-4BF3-804F-95F676448F1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top-right.png"/>
          <p:cNvPicPr>
            <a:picLocks noChangeAspect="1"/>
          </p:cNvPicPr>
          <p:nvPr/>
        </p:nvPicPr>
        <p:blipFill>
          <a:blip r:embed="rId14" cstate="print"/>
          <a:stretch>
            <a:fillRect/>
          </a:stretch>
        </p:blipFill>
        <p:spPr>
          <a:xfrm>
            <a:off x="8035019" y="0"/>
            <a:ext cx="1108981" cy="771550"/>
          </a:xfrm>
          <a:prstGeom prst="rect">
            <a:avLst/>
          </a:prstGeom>
        </p:spPr>
      </p:pic>
      <p:pic>
        <p:nvPicPr>
          <p:cNvPr id="7" name="Picture 6" descr="bottom-left.png"/>
          <p:cNvPicPr>
            <a:picLocks noChangeAspect="1"/>
          </p:cNvPicPr>
          <p:nvPr/>
        </p:nvPicPr>
        <p:blipFill>
          <a:blip r:embed="rId15" cstate="print"/>
          <a:stretch>
            <a:fillRect/>
          </a:stretch>
        </p:blipFill>
        <p:spPr>
          <a:xfrm>
            <a:off x="3" y="4371950"/>
            <a:ext cx="1122176" cy="771550"/>
          </a:xfrm>
          <a:prstGeom prst="rect">
            <a:avLst/>
          </a:prstGeom>
        </p:spPr>
      </p:pic>
      <p:sp>
        <p:nvSpPr>
          <p:cNvPr id="2" name="Title Placeholder 1"/>
          <p:cNvSpPr>
            <a:spLocks noGrp="1"/>
          </p:cNvSpPr>
          <p:nvPr>
            <p:ph type="title"/>
          </p:nvPr>
        </p:nvSpPr>
        <p:spPr>
          <a:xfrm>
            <a:off x="457200" y="340770"/>
            <a:ext cx="7474318" cy="88083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383619"/>
            <a:ext cx="8229600" cy="32110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516216" y="66927"/>
            <a:ext cx="1152128"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C674DB9-56B4-4F07-9DD0-5F4478F3E800}" type="datetimeFigureOut">
              <a:rPr lang="en-GB" smtClean="0"/>
              <a:pPr/>
              <a:t>31/03/2022</a:t>
            </a:fld>
            <a:endParaRPr lang="en-GB" dirty="0"/>
          </a:p>
        </p:txBody>
      </p:sp>
      <p:sp>
        <p:nvSpPr>
          <p:cNvPr id="5" name="Footer Placeholder 4"/>
          <p:cNvSpPr>
            <a:spLocks noGrp="1"/>
          </p:cNvSpPr>
          <p:nvPr>
            <p:ph type="ftr" sz="quarter" idx="3"/>
          </p:nvPr>
        </p:nvSpPr>
        <p:spPr>
          <a:xfrm>
            <a:off x="2555776" y="4767263"/>
            <a:ext cx="6408712" cy="27384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flipH="1">
            <a:off x="395536" y="4844890"/>
            <a:ext cx="108012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E88BD5-5EF4-4BF3-804F-95F676448F1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https://locategy.com/" TargetMode="External"/><Relationship Id="rId3" Type="http://schemas.openxmlformats.org/officeDocument/2006/relationships/hyperlink" Target="https://www.kaspersky.co.uk/safe-kids" TargetMode="External"/><Relationship Id="rId7" Type="http://schemas.openxmlformats.org/officeDocument/2006/relationships/hyperlink" Target="https://www.mobicip.com/" TargetMode="External"/><Relationship Id="rId2" Type="http://schemas.openxmlformats.org/officeDocument/2006/relationships/hyperlink" Target="https://www.qustodio.com/en/" TargetMode="External"/><Relationship Id="rId1" Type="http://schemas.openxmlformats.org/officeDocument/2006/relationships/slideLayout" Target="../slideLayouts/slideLayout12.xml"/><Relationship Id="rId6" Type="http://schemas.openxmlformats.org/officeDocument/2006/relationships/hyperlink" Target="https://meetcircle.com/" TargetMode="External"/><Relationship Id="rId5" Type="http://schemas.openxmlformats.org/officeDocument/2006/relationships/hyperlink" Target="https://useboomerang.com/" TargetMode="External"/><Relationship Id="rId4" Type="http://schemas.openxmlformats.org/officeDocument/2006/relationships/hyperlink" Target="https://uk.norton.com/norton-family" TargetMode="External"/><Relationship Id="rId9" Type="http://schemas.openxmlformats.org/officeDocument/2006/relationships/hyperlink" Target="https://www.netnanny.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parentshield.co.uk/"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eop.police.uk/safety-centre/" TargetMode="External"/><Relationship Id="rId2" Type="http://schemas.openxmlformats.org/officeDocument/2006/relationships/hyperlink" Target="https://reportharmfulcontent.com/" TargetMode="External"/><Relationship Id="rId1" Type="http://schemas.openxmlformats.org/officeDocument/2006/relationships/slideLayout" Target="../slideLayouts/slideLayout12.xml"/><Relationship Id="rId6" Type="http://schemas.openxmlformats.org/officeDocument/2006/relationships/hyperlink" Target="https://parentinfo.org/article/supporting-your-child-with-reporting-unwanted-content-online" TargetMode="External"/><Relationship Id="rId5" Type="http://schemas.openxmlformats.org/officeDocument/2006/relationships/hyperlink" Target="https://www.report-it.org.uk/reporting_internet_hate_crime" TargetMode="External"/><Relationship Id="rId4" Type="http://schemas.openxmlformats.org/officeDocument/2006/relationships/hyperlink" Target="https://www.nspcc.org.uk/keeping-children-safe/online-safety/inappropriate-explicit-conten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aferinternet.org.uk/advice-centre/parents-and-carers" TargetMode="External"/><Relationship Id="rId2" Type="http://schemas.openxmlformats.org/officeDocument/2006/relationships/hyperlink" Target="https://www.internetmatters.org/advice/6-10/" TargetMode="External"/><Relationship Id="rId1" Type="http://schemas.openxmlformats.org/officeDocument/2006/relationships/slideLayout" Target="../slideLayouts/slideLayout12.xml"/><Relationship Id="rId6" Type="http://schemas.openxmlformats.org/officeDocument/2006/relationships/hyperlink" Target="https://www.thinkuknow.co.uk/parents/" TargetMode="External"/><Relationship Id="rId5" Type="http://schemas.openxmlformats.org/officeDocument/2006/relationships/hyperlink" Target="https://nationalonlinesafety.com/guides" TargetMode="External"/><Relationship Id="rId4" Type="http://schemas.openxmlformats.org/officeDocument/2006/relationships/hyperlink" Target="https://www.nspcc.org.uk/keeping-children-safe/online-safety/"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Paul.Stratford@theictservice.org.uk"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www.ofcom.org.uk/research-and-data/media-literacy-research/childrens/children-and-parents-media-use-and-attitudes-report-2021"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82" t="7948" r="-12" b="6322"/>
          <a:stretch/>
        </p:blipFill>
        <p:spPr bwMode="auto">
          <a:xfrm>
            <a:off x="0" y="-21427"/>
            <a:ext cx="9144000" cy="543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pixel footer-landscape(lime).png"/>
          <p:cNvPicPr>
            <a:picLocks noChangeAspect="1"/>
          </p:cNvPicPr>
          <p:nvPr/>
        </p:nvPicPr>
        <p:blipFill rotWithShape="1">
          <a:blip r:embed="rId3" cstate="print"/>
          <a:srcRect t="-1" b="34783"/>
          <a:stretch/>
        </p:blipFill>
        <p:spPr>
          <a:xfrm>
            <a:off x="0" y="4051866"/>
            <a:ext cx="9144000" cy="1360248"/>
          </a:xfrm>
          <a:prstGeom prst="rect">
            <a:avLst/>
          </a:prstGeom>
        </p:spPr>
      </p:pic>
      <p:pic>
        <p:nvPicPr>
          <p:cNvPr id="6" name="Picture 5" descr="pixel header-landscape(grey).png"/>
          <p:cNvPicPr>
            <a:picLocks noChangeAspect="1"/>
          </p:cNvPicPr>
          <p:nvPr/>
        </p:nvPicPr>
        <p:blipFill rotWithShape="1">
          <a:blip r:embed="rId4" cstate="print"/>
          <a:srcRect t="37211" b="1"/>
          <a:stretch/>
        </p:blipFill>
        <p:spPr>
          <a:xfrm>
            <a:off x="0" y="-21428"/>
            <a:ext cx="9144000" cy="1162639"/>
          </a:xfrm>
          <a:prstGeom prst="rect">
            <a:avLst/>
          </a:prstGeom>
        </p:spPr>
      </p:pic>
      <p:sp>
        <p:nvSpPr>
          <p:cNvPr id="8" name="Rectangle 7"/>
          <p:cNvSpPr/>
          <p:nvPr/>
        </p:nvSpPr>
        <p:spPr>
          <a:xfrm>
            <a:off x="6300192" y="2247714"/>
            <a:ext cx="2843808" cy="81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descr="ICT-Logo-v2.png"/>
          <p:cNvPicPr>
            <a:picLocks noGrp="1" noChangeAspect="1"/>
          </p:cNvPicPr>
          <p:nvPr>
            <p:ph idx="1"/>
          </p:nvPr>
        </p:nvPicPr>
        <p:blipFill>
          <a:blip r:embed="rId5" cstate="print"/>
          <a:stretch>
            <a:fillRect/>
          </a:stretch>
        </p:blipFill>
        <p:spPr>
          <a:xfrm>
            <a:off x="6588224" y="2427734"/>
            <a:ext cx="2267030" cy="425197"/>
          </a:xfrm>
        </p:spPr>
      </p:pic>
    </p:spTree>
    <p:extLst>
      <p:ext uri="{BB962C8B-B14F-4D97-AF65-F5344CB8AC3E}">
        <p14:creationId xmlns:p14="http://schemas.microsoft.com/office/powerpoint/2010/main" val="4125198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ABB3-6F37-4F09-8652-BE5E8DDBFA00}"/>
              </a:ext>
            </a:extLst>
          </p:cNvPr>
          <p:cNvSpPr>
            <a:spLocks noGrp="1"/>
          </p:cNvSpPr>
          <p:nvPr>
            <p:ph type="title"/>
          </p:nvPr>
        </p:nvSpPr>
        <p:spPr/>
        <p:txBody>
          <a:bodyPr/>
          <a:lstStyle/>
          <a:p>
            <a:r>
              <a:rPr lang="en-GB" dirty="0"/>
              <a:t>Girls’ Attitudes Survey 2021</a:t>
            </a:r>
          </a:p>
        </p:txBody>
      </p:sp>
      <p:sp>
        <p:nvSpPr>
          <p:cNvPr id="7" name="TextBox 6">
            <a:extLst>
              <a:ext uri="{FF2B5EF4-FFF2-40B4-BE49-F238E27FC236}">
                <a16:creationId xmlns:a16="http://schemas.microsoft.com/office/drawing/2014/main" id="{EFB32F0D-6BD1-4DD8-85F8-AA1F6F2FB9FE}"/>
              </a:ext>
            </a:extLst>
          </p:cNvPr>
          <p:cNvSpPr txBox="1"/>
          <p:nvPr/>
        </p:nvSpPr>
        <p:spPr>
          <a:xfrm>
            <a:off x="1187624" y="1274657"/>
            <a:ext cx="29523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49% girls aged 7-10  experienced harmful content online in 2020</a:t>
            </a:r>
          </a:p>
        </p:txBody>
      </p:sp>
      <p:sp>
        <p:nvSpPr>
          <p:cNvPr id="8" name="TextBox 7">
            <a:extLst>
              <a:ext uri="{FF2B5EF4-FFF2-40B4-BE49-F238E27FC236}">
                <a16:creationId xmlns:a16="http://schemas.microsoft.com/office/drawing/2014/main" id="{63B70079-0E7A-4066-BA60-1EAD819C9A25}"/>
              </a:ext>
            </a:extLst>
          </p:cNvPr>
          <p:cNvSpPr txBox="1"/>
          <p:nvPr/>
        </p:nvSpPr>
        <p:spPr>
          <a:xfrm>
            <a:off x="3450704" y="2610491"/>
            <a:ext cx="4014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22% girls aged 7-10  feel more self-conscious having their camera on during video calls</a:t>
            </a:r>
          </a:p>
        </p:txBody>
      </p:sp>
      <p:sp>
        <p:nvSpPr>
          <p:cNvPr id="9" name="TextBox 8">
            <a:extLst>
              <a:ext uri="{FF2B5EF4-FFF2-40B4-BE49-F238E27FC236}">
                <a16:creationId xmlns:a16="http://schemas.microsoft.com/office/drawing/2014/main" id="{1EA0A46B-9705-4441-8854-A2516D766F43}"/>
              </a:ext>
            </a:extLst>
          </p:cNvPr>
          <p:cNvSpPr txBox="1"/>
          <p:nvPr/>
        </p:nvSpPr>
        <p:spPr>
          <a:xfrm>
            <a:off x="3851920" y="1597744"/>
            <a:ext cx="4014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26% girls aged 7-10  have been exposed to fake information and news</a:t>
            </a:r>
          </a:p>
        </p:txBody>
      </p:sp>
      <p:sp>
        <p:nvSpPr>
          <p:cNvPr id="10" name="TextBox 9">
            <a:extLst>
              <a:ext uri="{FF2B5EF4-FFF2-40B4-BE49-F238E27FC236}">
                <a16:creationId xmlns:a16="http://schemas.microsoft.com/office/drawing/2014/main" id="{5B83ACA5-69EC-432F-9092-095E45F4E473}"/>
              </a:ext>
            </a:extLst>
          </p:cNvPr>
          <p:cNvSpPr txBox="1"/>
          <p:nvPr/>
        </p:nvSpPr>
        <p:spPr>
          <a:xfrm>
            <a:off x="1187624" y="3331597"/>
            <a:ext cx="4014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18% girls aged 7-10  have experienced people pretending to be someone they’re not online</a:t>
            </a:r>
          </a:p>
        </p:txBody>
      </p:sp>
      <p:sp>
        <p:nvSpPr>
          <p:cNvPr id="11" name="TextBox 10">
            <a:extLst>
              <a:ext uri="{FF2B5EF4-FFF2-40B4-BE49-F238E27FC236}">
                <a16:creationId xmlns:a16="http://schemas.microsoft.com/office/drawing/2014/main" id="{F1C0D383-B191-4C89-AB6B-9E359B853DDA}"/>
              </a:ext>
            </a:extLst>
          </p:cNvPr>
          <p:cNvSpPr txBox="1"/>
          <p:nvPr/>
        </p:nvSpPr>
        <p:spPr>
          <a:xfrm>
            <a:off x="1115616" y="2409727"/>
            <a:ext cx="4014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10% girls aged 7-10  have seen rude pictures online</a:t>
            </a:r>
          </a:p>
        </p:txBody>
      </p:sp>
      <p:sp>
        <p:nvSpPr>
          <p:cNvPr id="12" name="TextBox 11">
            <a:extLst>
              <a:ext uri="{FF2B5EF4-FFF2-40B4-BE49-F238E27FC236}">
                <a16:creationId xmlns:a16="http://schemas.microsoft.com/office/drawing/2014/main" id="{18CA5677-7DD4-4BB4-B718-2BD5BC2F565B}"/>
              </a:ext>
            </a:extLst>
          </p:cNvPr>
          <p:cNvSpPr txBox="1"/>
          <p:nvPr/>
        </p:nvSpPr>
        <p:spPr>
          <a:xfrm>
            <a:off x="4644008" y="3499459"/>
            <a:ext cx="4014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30% girls aged 7-10  have received mean comments</a:t>
            </a:r>
          </a:p>
        </p:txBody>
      </p:sp>
    </p:spTree>
    <p:extLst>
      <p:ext uri="{BB962C8B-B14F-4D97-AF65-F5344CB8AC3E}">
        <p14:creationId xmlns:p14="http://schemas.microsoft.com/office/powerpoint/2010/main" val="229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720B9-9CB6-4CB7-8293-F4B466CD3825}"/>
              </a:ext>
            </a:extLst>
          </p:cNvPr>
          <p:cNvSpPr>
            <a:spLocks noGrp="1"/>
          </p:cNvSpPr>
          <p:nvPr>
            <p:ph type="title"/>
          </p:nvPr>
        </p:nvSpPr>
        <p:spPr>
          <a:xfrm>
            <a:off x="457200" y="249492"/>
            <a:ext cx="7571184" cy="882098"/>
          </a:xfrm>
        </p:spPr>
        <p:txBody>
          <a:bodyPr>
            <a:normAutofit fontScale="90000"/>
          </a:bodyPr>
          <a:lstStyle/>
          <a:p>
            <a:r>
              <a:rPr lang="en-GB" dirty="0"/>
              <a:t>Children’s Internet Use: Ofcom Online Nation Report 2021</a:t>
            </a:r>
          </a:p>
        </p:txBody>
      </p:sp>
      <p:sp>
        <p:nvSpPr>
          <p:cNvPr id="5" name="TextBox 4">
            <a:extLst>
              <a:ext uri="{FF2B5EF4-FFF2-40B4-BE49-F238E27FC236}">
                <a16:creationId xmlns:a16="http://schemas.microsoft.com/office/drawing/2014/main" id="{3E593365-9DB4-48C3-8F19-B9A0C2F1122E}"/>
              </a:ext>
            </a:extLst>
          </p:cNvPr>
          <p:cNvSpPr txBox="1"/>
          <p:nvPr/>
        </p:nvSpPr>
        <p:spPr>
          <a:xfrm>
            <a:off x="2195736" y="2427734"/>
            <a:ext cx="4320480" cy="646331"/>
          </a:xfrm>
          <a:prstGeom prst="rect">
            <a:avLst/>
          </a:prstGeom>
          <a:noFill/>
        </p:spPr>
        <p:txBody>
          <a:bodyPr wrap="square" rtlCol="0">
            <a:spAutoFit/>
          </a:bodyPr>
          <a:lstStyle/>
          <a:p>
            <a:r>
              <a:rPr lang="en-GB" dirty="0"/>
              <a:t>Almost all children, 99%, have access to the internet at home</a:t>
            </a:r>
          </a:p>
        </p:txBody>
      </p:sp>
      <p:sp>
        <p:nvSpPr>
          <p:cNvPr id="6" name="TextBox 5">
            <a:extLst>
              <a:ext uri="{FF2B5EF4-FFF2-40B4-BE49-F238E27FC236}">
                <a16:creationId xmlns:a16="http://schemas.microsoft.com/office/drawing/2014/main" id="{956CAEC9-A070-4F79-9194-C634C5E5F5A9}"/>
              </a:ext>
            </a:extLst>
          </p:cNvPr>
          <p:cNvSpPr txBox="1"/>
          <p:nvPr/>
        </p:nvSpPr>
        <p:spPr>
          <a:xfrm>
            <a:off x="1115616" y="1707654"/>
            <a:ext cx="4772460" cy="369332"/>
          </a:xfrm>
          <a:prstGeom prst="rect">
            <a:avLst/>
          </a:prstGeom>
          <a:noFill/>
        </p:spPr>
        <p:txBody>
          <a:bodyPr wrap="none" rtlCol="0">
            <a:spAutoFit/>
          </a:bodyPr>
          <a:lstStyle/>
          <a:p>
            <a:r>
              <a:rPr lang="en-GB" dirty="0"/>
              <a:t>30% children aged 5-7 used social media</a:t>
            </a:r>
          </a:p>
        </p:txBody>
      </p:sp>
      <p:sp>
        <p:nvSpPr>
          <p:cNvPr id="7" name="TextBox 6">
            <a:extLst>
              <a:ext uri="{FF2B5EF4-FFF2-40B4-BE49-F238E27FC236}">
                <a16:creationId xmlns:a16="http://schemas.microsoft.com/office/drawing/2014/main" id="{BBD3CBF8-1C01-4EB0-9477-90038CC0C05C}"/>
              </a:ext>
            </a:extLst>
          </p:cNvPr>
          <p:cNvSpPr txBox="1"/>
          <p:nvPr/>
        </p:nvSpPr>
        <p:spPr>
          <a:xfrm>
            <a:off x="4209183" y="3377448"/>
            <a:ext cx="3260829" cy="369332"/>
          </a:xfrm>
          <a:prstGeom prst="rect">
            <a:avLst/>
          </a:prstGeom>
          <a:noFill/>
        </p:spPr>
        <p:txBody>
          <a:bodyPr wrap="none" rtlCol="0">
            <a:spAutoFit/>
          </a:bodyPr>
          <a:lstStyle/>
          <a:p>
            <a:r>
              <a:rPr lang="en-GB" dirty="0"/>
              <a:t>As did 44% of 8-11 year olds</a:t>
            </a:r>
          </a:p>
        </p:txBody>
      </p:sp>
      <p:sp>
        <p:nvSpPr>
          <p:cNvPr id="8" name="TextBox 7">
            <a:extLst>
              <a:ext uri="{FF2B5EF4-FFF2-40B4-BE49-F238E27FC236}">
                <a16:creationId xmlns:a16="http://schemas.microsoft.com/office/drawing/2014/main" id="{BE086166-25E9-4AA8-A272-6702DA3F5213}"/>
              </a:ext>
            </a:extLst>
          </p:cNvPr>
          <p:cNvSpPr txBox="1"/>
          <p:nvPr/>
        </p:nvSpPr>
        <p:spPr>
          <a:xfrm>
            <a:off x="4885801" y="1430656"/>
            <a:ext cx="3260830" cy="646330"/>
          </a:xfrm>
          <a:prstGeom prst="rect">
            <a:avLst/>
          </a:prstGeom>
          <a:noFill/>
        </p:spPr>
        <p:txBody>
          <a:bodyPr wrap="square" rtlCol="0">
            <a:spAutoFit/>
          </a:bodyPr>
          <a:lstStyle/>
          <a:p>
            <a:r>
              <a:rPr lang="en-GB" dirty="0"/>
              <a:t>33% 5-7 year olds used messaging services</a:t>
            </a:r>
          </a:p>
        </p:txBody>
      </p:sp>
      <p:sp>
        <p:nvSpPr>
          <p:cNvPr id="9" name="TextBox 8">
            <a:extLst>
              <a:ext uri="{FF2B5EF4-FFF2-40B4-BE49-F238E27FC236}">
                <a16:creationId xmlns:a16="http://schemas.microsoft.com/office/drawing/2014/main" id="{9A0CEB0C-A2AE-4476-96A8-E0DB7BC2F7C1}"/>
              </a:ext>
            </a:extLst>
          </p:cNvPr>
          <p:cNvSpPr txBox="1"/>
          <p:nvPr/>
        </p:nvSpPr>
        <p:spPr>
          <a:xfrm>
            <a:off x="755576" y="3753806"/>
            <a:ext cx="3260830" cy="369332"/>
          </a:xfrm>
          <a:prstGeom prst="rect">
            <a:avLst/>
          </a:prstGeom>
          <a:noFill/>
        </p:spPr>
        <p:txBody>
          <a:bodyPr wrap="square" rtlCol="0">
            <a:spAutoFit/>
          </a:bodyPr>
          <a:lstStyle/>
          <a:p>
            <a:r>
              <a:rPr lang="en-GB" dirty="0"/>
              <a:t>As did 64% 8-11 year olds</a:t>
            </a:r>
          </a:p>
        </p:txBody>
      </p:sp>
      <p:sp>
        <p:nvSpPr>
          <p:cNvPr id="10" name="TextBox 9">
            <a:extLst>
              <a:ext uri="{FF2B5EF4-FFF2-40B4-BE49-F238E27FC236}">
                <a16:creationId xmlns:a16="http://schemas.microsoft.com/office/drawing/2014/main" id="{74AEE8A0-0130-44A6-AC7D-F544EF3E107D}"/>
              </a:ext>
            </a:extLst>
          </p:cNvPr>
          <p:cNvSpPr txBox="1"/>
          <p:nvPr/>
        </p:nvSpPr>
        <p:spPr>
          <a:xfrm rot="19901917">
            <a:off x="1748154" y="2450825"/>
            <a:ext cx="4536504" cy="924104"/>
          </a:xfrm>
          <a:prstGeom prst="rect">
            <a:avLst/>
          </a:prstGeom>
          <a:noFill/>
        </p:spPr>
        <p:txBody>
          <a:bodyPr wrap="square" rtlCol="0">
            <a:spAutoFit/>
          </a:bodyPr>
          <a:lstStyle/>
          <a:p>
            <a:pPr algn="ctr"/>
            <a:r>
              <a:rPr lang="en-GB" dirty="0"/>
              <a:t>Over 95% of children aged 5-11 watched content on video sharing platforms</a:t>
            </a:r>
          </a:p>
        </p:txBody>
      </p:sp>
      <p:sp>
        <p:nvSpPr>
          <p:cNvPr id="11" name="TextBox 10">
            <a:extLst>
              <a:ext uri="{FF2B5EF4-FFF2-40B4-BE49-F238E27FC236}">
                <a16:creationId xmlns:a16="http://schemas.microsoft.com/office/drawing/2014/main" id="{49F2B0A6-7544-42CC-9646-931922638802}"/>
              </a:ext>
            </a:extLst>
          </p:cNvPr>
          <p:cNvSpPr txBox="1"/>
          <p:nvPr/>
        </p:nvSpPr>
        <p:spPr>
          <a:xfrm>
            <a:off x="4860032" y="3753806"/>
            <a:ext cx="3528392" cy="646331"/>
          </a:xfrm>
          <a:prstGeom prst="rect">
            <a:avLst/>
          </a:prstGeom>
          <a:noFill/>
        </p:spPr>
        <p:txBody>
          <a:bodyPr wrap="square" rtlCol="0">
            <a:spAutoFit/>
          </a:bodyPr>
          <a:lstStyle/>
          <a:p>
            <a:r>
              <a:rPr lang="en-GB" dirty="0"/>
              <a:t>Children aged 7-8 spent nearly 3 hours a day online</a:t>
            </a:r>
          </a:p>
        </p:txBody>
      </p:sp>
      <p:sp>
        <p:nvSpPr>
          <p:cNvPr id="12" name="TextBox 11">
            <a:extLst>
              <a:ext uri="{FF2B5EF4-FFF2-40B4-BE49-F238E27FC236}">
                <a16:creationId xmlns:a16="http://schemas.microsoft.com/office/drawing/2014/main" id="{EEFA5065-321F-4F43-99E0-3119D4642AB6}"/>
              </a:ext>
            </a:extLst>
          </p:cNvPr>
          <p:cNvSpPr txBox="1"/>
          <p:nvPr/>
        </p:nvSpPr>
        <p:spPr>
          <a:xfrm>
            <a:off x="621795" y="2256260"/>
            <a:ext cx="3528392" cy="923330"/>
          </a:xfrm>
          <a:prstGeom prst="rect">
            <a:avLst/>
          </a:prstGeom>
          <a:noFill/>
        </p:spPr>
        <p:txBody>
          <a:bodyPr wrap="square" rtlCol="0">
            <a:spAutoFit/>
          </a:bodyPr>
          <a:lstStyle/>
          <a:p>
            <a:r>
              <a:rPr lang="en-GB" dirty="0"/>
              <a:t>Rising to nearly 4 and a quarter hours for children aged 11-12</a:t>
            </a:r>
          </a:p>
        </p:txBody>
      </p:sp>
      <p:sp>
        <p:nvSpPr>
          <p:cNvPr id="13" name="TextBox 12">
            <a:extLst>
              <a:ext uri="{FF2B5EF4-FFF2-40B4-BE49-F238E27FC236}">
                <a16:creationId xmlns:a16="http://schemas.microsoft.com/office/drawing/2014/main" id="{7B4A5549-0863-4E4D-BE4C-B1F8D57FD814}"/>
              </a:ext>
            </a:extLst>
          </p:cNvPr>
          <p:cNvSpPr txBox="1"/>
          <p:nvPr/>
        </p:nvSpPr>
        <p:spPr>
          <a:xfrm>
            <a:off x="540620" y="1520292"/>
            <a:ext cx="3528392" cy="646331"/>
          </a:xfrm>
          <a:prstGeom prst="rect">
            <a:avLst/>
          </a:prstGeom>
          <a:noFill/>
        </p:spPr>
        <p:txBody>
          <a:bodyPr wrap="square" rtlCol="0">
            <a:spAutoFit/>
          </a:bodyPr>
          <a:lstStyle/>
          <a:p>
            <a:r>
              <a:rPr lang="en-GB" dirty="0"/>
              <a:t>A quarter of 8-11 year olds have been bullied online</a:t>
            </a:r>
          </a:p>
        </p:txBody>
      </p:sp>
      <p:sp>
        <p:nvSpPr>
          <p:cNvPr id="14" name="TextBox 13">
            <a:extLst>
              <a:ext uri="{FF2B5EF4-FFF2-40B4-BE49-F238E27FC236}">
                <a16:creationId xmlns:a16="http://schemas.microsoft.com/office/drawing/2014/main" id="{F4677712-9C2B-40E6-8B6A-82A992B4A5CD}"/>
              </a:ext>
            </a:extLst>
          </p:cNvPr>
          <p:cNvSpPr txBox="1"/>
          <p:nvPr/>
        </p:nvSpPr>
        <p:spPr>
          <a:xfrm>
            <a:off x="5103484" y="2717925"/>
            <a:ext cx="3996444" cy="646331"/>
          </a:xfrm>
          <a:prstGeom prst="rect">
            <a:avLst/>
          </a:prstGeom>
          <a:noFill/>
        </p:spPr>
        <p:txBody>
          <a:bodyPr wrap="square" rtlCol="0">
            <a:spAutoFit/>
          </a:bodyPr>
          <a:lstStyle/>
          <a:p>
            <a:r>
              <a:rPr lang="en-GB" dirty="0"/>
              <a:t>Either through text/messaging apps or via social media</a:t>
            </a:r>
          </a:p>
        </p:txBody>
      </p:sp>
      <p:sp>
        <p:nvSpPr>
          <p:cNvPr id="15" name="TextBox 14">
            <a:extLst>
              <a:ext uri="{FF2B5EF4-FFF2-40B4-BE49-F238E27FC236}">
                <a16:creationId xmlns:a16="http://schemas.microsoft.com/office/drawing/2014/main" id="{C2017C64-8B16-4481-9ECE-73E85DD191B5}"/>
              </a:ext>
            </a:extLst>
          </p:cNvPr>
          <p:cNvSpPr txBox="1"/>
          <p:nvPr/>
        </p:nvSpPr>
        <p:spPr>
          <a:xfrm>
            <a:off x="1331640" y="2243068"/>
            <a:ext cx="6480720" cy="646331"/>
          </a:xfrm>
          <a:prstGeom prst="rect">
            <a:avLst/>
          </a:prstGeom>
          <a:noFill/>
        </p:spPr>
        <p:txBody>
          <a:bodyPr wrap="square" rtlCol="0">
            <a:spAutoFit/>
          </a:bodyPr>
          <a:lstStyle/>
          <a:p>
            <a:r>
              <a:rPr lang="en-GB" dirty="0"/>
              <a:t>77% of parents of 5-15 year olds said they felt they knew enough to help their child stay safe online </a:t>
            </a:r>
          </a:p>
        </p:txBody>
      </p:sp>
      <p:sp>
        <p:nvSpPr>
          <p:cNvPr id="16" name="TextBox 15">
            <a:extLst>
              <a:ext uri="{FF2B5EF4-FFF2-40B4-BE49-F238E27FC236}">
                <a16:creationId xmlns:a16="http://schemas.microsoft.com/office/drawing/2014/main" id="{B0DE98AA-8B7E-4CB7-BF1C-DAA3D97EF42D}"/>
              </a:ext>
            </a:extLst>
          </p:cNvPr>
          <p:cNvSpPr txBox="1"/>
          <p:nvPr/>
        </p:nvSpPr>
        <p:spPr>
          <a:xfrm>
            <a:off x="1036107" y="3140449"/>
            <a:ext cx="6804224" cy="646331"/>
          </a:xfrm>
          <a:prstGeom prst="rect">
            <a:avLst/>
          </a:prstGeom>
          <a:noFill/>
        </p:spPr>
        <p:txBody>
          <a:bodyPr wrap="square" rtlCol="0">
            <a:spAutoFit/>
          </a:bodyPr>
          <a:lstStyle/>
          <a:p>
            <a:r>
              <a:rPr lang="en-GB" dirty="0"/>
              <a:t>But one third of parents are willing to let their child use social media services before reaching the minimum age.</a:t>
            </a:r>
          </a:p>
        </p:txBody>
      </p:sp>
    </p:spTree>
    <p:extLst>
      <p:ext uri="{BB962C8B-B14F-4D97-AF65-F5344CB8AC3E}">
        <p14:creationId xmlns:p14="http://schemas.microsoft.com/office/powerpoint/2010/main" val="108862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14"/>
                                        </p:tgtEl>
                                      </p:cBhvr>
                                    </p:animEffect>
                                    <p:set>
                                      <p:cBhvr>
                                        <p:cTn id="94" dur="1" fill="hold">
                                          <p:stCondLst>
                                            <p:cond delay="499"/>
                                          </p:stCondLst>
                                        </p:cTn>
                                        <p:tgtEl>
                                          <p:spTgt spid="14"/>
                                        </p:tgtEl>
                                        <p:attrNameLst>
                                          <p:attrName>style.visibility</p:attrName>
                                        </p:attrNameLst>
                                      </p:cBhvr>
                                      <p:to>
                                        <p:strVal val="hidden"/>
                                      </p:to>
                                    </p:se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500"/>
                                        <p:tgtEl>
                                          <p:spTgt spid="1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15"/>
                                        </p:tgtEl>
                                      </p:cBhvr>
                                    </p:animEffect>
                                    <p:set>
                                      <p:cBhvr>
                                        <p:cTn id="108" dur="1" fill="hold">
                                          <p:stCondLst>
                                            <p:cond delay="499"/>
                                          </p:stCondLst>
                                        </p:cTn>
                                        <p:tgtEl>
                                          <p:spTgt spid="1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6"/>
                                        </p:tgtEl>
                                      </p:cBhvr>
                                    </p:animEffect>
                                    <p:set>
                                      <p:cBhvr>
                                        <p:cTn id="111" dur="1" fill="hold">
                                          <p:stCondLst>
                                            <p:cond delay="499"/>
                                          </p:stCondLst>
                                        </p:cTn>
                                        <p:tgtEl>
                                          <p:spTgt spid="16"/>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
                                        </p:tgtEl>
                                      </p:cBhvr>
                                    </p:animEffect>
                                    <p:set>
                                      <p:cBhvr>
                                        <p:cTn id="1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BFFD-254F-4DDE-9BDF-CDEF57EB5CF3}"/>
              </a:ext>
            </a:extLst>
          </p:cNvPr>
          <p:cNvSpPr>
            <a:spLocks noGrp="1"/>
          </p:cNvSpPr>
          <p:nvPr>
            <p:ph type="title"/>
          </p:nvPr>
        </p:nvSpPr>
        <p:spPr/>
        <p:txBody>
          <a:bodyPr/>
          <a:lstStyle/>
          <a:p>
            <a:r>
              <a:rPr lang="en-GB" dirty="0"/>
              <a:t>What Does School Do?</a:t>
            </a:r>
          </a:p>
        </p:txBody>
      </p:sp>
      <p:sp>
        <p:nvSpPr>
          <p:cNvPr id="3" name="Content Placeholder 2">
            <a:extLst>
              <a:ext uri="{FF2B5EF4-FFF2-40B4-BE49-F238E27FC236}">
                <a16:creationId xmlns:a16="http://schemas.microsoft.com/office/drawing/2014/main" id="{C0229236-EF97-4A15-9534-6E6FAD232396}"/>
              </a:ext>
            </a:extLst>
          </p:cNvPr>
          <p:cNvSpPr>
            <a:spLocks noGrp="1"/>
          </p:cNvSpPr>
          <p:nvPr>
            <p:ph idx="1"/>
          </p:nvPr>
        </p:nvSpPr>
        <p:spPr/>
        <p:txBody>
          <a:bodyPr>
            <a:normAutofit lnSpcReduction="10000"/>
          </a:bodyPr>
          <a:lstStyle/>
          <a:p>
            <a:r>
              <a:rPr lang="en-GB" dirty="0"/>
              <a:t>Teaches pupils about online safety</a:t>
            </a:r>
          </a:p>
          <a:p>
            <a:r>
              <a:rPr lang="en-GB" dirty="0"/>
              <a:t>Provides filtered access to the internet through </a:t>
            </a:r>
            <a:r>
              <a:rPr lang="en-GB" dirty="0" err="1"/>
              <a:t>EastNet</a:t>
            </a:r>
            <a:endParaRPr lang="en-GB" dirty="0"/>
          </a:p>
          <a:p>
            <a:r>
              <a:rPr lang="en-GB" dirty="0"/>
              <a:t>Monitors student activity on school devices at school</a:t>
            </a:r>
          </a:p>
          <a:p>
            <a:r>
              <a:rPr lang="en-GB" dirty="0"/>
              <a:t>Provides information and support to parents</a:t>
            </a:r>
          </a:p>
          <a:p>
            <a:r>
              <a:rPr lang="en-GB" dirty="0"/>
              <a:t>But it can’t manage what pupils do on their own devices using mobile data</a:t>
            </a:r>
          </a:p>
        </p:txBody>
      </p:sp>
    </p:spTree>
    <p:extLst>
      <p:ext uri="{BB962C8B-B14F-4D97-AF65-F5344CB8AC3E}">
        <p14:creationId xmlns:p14="http://schemas.microsoft.com/office/powerpoint/2010/main" val="22811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5D29-C856-4BCA-AFE4-0D7673656A4E}"/>
              </a:ext>
            </a:extLst>
          </p:cNvPr>
          <p:cNvSpPr>
            <a:spLocks noGrp="1"/>
          </p:cNvSpPr>
          <p:nvPr>
            <p:ph type="title"/>
          </p:nvPr>
        </p:nvSpPr>
        <p:spPr/>
        <p:txBody>
          <a:bodyPr/>
          <a:lstStyle/>
          <a:p>
            <a:r>
              <a:rPr lang="en-GB" dirty="0"/>
              <a:t>What Should Parents Do?</a:t>
            </a:r>
          </a:p>
        </p:txBody>
      </p:sp>
      <p:sp>
        <p:nvSpPr>
          <p:cNvPr id="3" name="Content Placeholder 2">
            <a:extLst>
              <a:ext uri="{FF2B5EF4-FFF2-40B4-BE49-F238E27FC236}">
                <a16:creationId xmlns:a16="http://schemas.microsoft.com/office/drawing/2014/main" id="{21056ABB-BD63-4DCD-B996-8A06E2740EFC}"/>
              </a:ext>
            </a:extLst>
          </p:cNvPr>
          <p:cNvSpPr>
            <a:spLocks noGrp="1"/>
          </p:cNvSpPr>
          <p:nvPr>
            <p:ph idx="1"/>
          </p:nvPr>
        </p:nvSpPr>
        <p:spPr>
          <a:xfrm>
            <a:off x="457200" y="1383619"/>
            <a:ext cx="8229600" cy="2412267"/>
          </a:xfrm>
        </p:spPr>
        <p:txBody>
          <a:bodyPr/>
          <a:lstStyle/>
          <a:p>
            <a:r>
              <a:rPr lang="en-GB" dirty="0"/>
              <a:t>Treat children the same in relation to the on-line world as they do in the “real” world</a:t>
            </a:r>
          </a:p>
          <a:p>
            <a:pPr lvl="1"/>
            <a:r>
              <a:rPr lang="en-GB" dirty="0"/>
              <a:t>Know where they go</a:t>
            </a:r>
          </a:p>
          <a:p>
            <a:pPr lvl="1"/>
            <a:r>
              <a:rPr lang="en-GB" dirty="0"/>
              <a:t>Know who they go out with</a:t>
            </a:r>
          </a:p>
          <a:p>
            <a:pPr lvl="1"/>
            <a:r>
              <a:rPr lang="en-GB" dirty="0"/>
              <a:t>Limit when they go out</a:t>
            </a:r>
          </a:p>
          <a:p>
            <a:pPr lvl="1"/>
            <a:r>
              <a:rPr lang="en-GB" dirty="0"/>
              <a:t>Stop them going out on their own</a:t>
            </a:r>
          </a:p>
        </p:txBody>
      </p:sp>
      <p:sp>
        <p:nvSpPr>
          <p:cNvPr id="4" name="TextBox 3">
            <a:extLst>
              <a:ext uri="{FF2B5EF4-FFF2-40B4-BE49-F238E27FC236}">
                <a16:creationId xmlns:a16="http://schemas.microsoft.com/office/drawing/2014/main" id="{CD5AC41B-5EB6-48D8-8926-88B5E9F02DE5}"/>
              </a:ext>
            </a:extLst>
          </p:cNvPr>
          <p:cNvSpPr txBox="1"/>
          <p:nvPr/>
        </p:nvSpPr>
        <p:spPr>
          <a:xfrm rot="19988251">
            <a:off x="809396" y="2139703"/>
            <a:ext cx="6624736" cy="86409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2400" b="0" i="0" u="none" strike="noStrike" kern="1200" cap="none" spc="0" normalizeH="0" baseline="0" noProof="0" dirty="0">
                <a:ln>
                  <a:noFill/>
                </a:ln>
                <a:solidFill>
                  <a:srgbClr val="262626"/>
                </a:solidFill>
                <a:effectLst/>
                <a:uLnTx/>
                <a:uFillTx/>
                <a:latin typeface="Century Gothic"/>
                <a:ea typeface="+mn-ea"/>
                <a:cs typeface="+mn-cs"/>
              </a:rPr>
              <a:t>Children are not safe online because they are sitting at home</a:t>
            </a:r>
          </a:p>
        </p:txBody>
      </p:sp>
    </p:spTree>
    <p:extLst>
      <p:ext uri="{BB962C8B-B14F-4D97-AF65-F5344CB8AC3E}">
        <p14:creationId xmlns:p14="http://schemas.microsoft.com/office/powerpoint/2010/main" val="276319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xEl>
                                              <p:pRg st="0" end="0"/>
                                            </p:txEl>
                                          </p:spTgt>
                                        </p:tgtEl>
                                      </p:cBhvr>
                                    </p:animEffect>
                                    <p:set>
                                      <p:cBhvr>
                                        <p:cTn id="37" dur="1" fill="hold">
                                          <p:stCondLst>
                                            <p:cond delay="499"/>
                                          </p:stCondLst>
                                        </p:cTn>
                                        <p:tgtEl>
                                          <p:spTgt spid="3">
                                            <p:txEl>
                                              <p:pRg st="0" end="0"/>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
                                            <p:txEl>
                                              <p:pRg st="1" end="1"/>
                                            </p:txEl>
                                          </p:spTgt>
                                        </p:tgtEl>
                                      </p:cBhvr>
                                    </p:animEffect>
                                    <p:set>
                                      <p:cBhvr>
                                        <p:cTn id="40" dur="1" fill="hold">
                                          <p:stCondLst>
                                            <p:cond delay="499"/>
                                          </p:stCondLst>
                                        </p:cTn>
                                        <p:tgtEl>
                                          <p:spTgt spid="3">
                                            <p:txEl>
                                              <p:pRg st="1" end="1"/>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
                                            <p:txEl>
                                              <p:pRg st="2" end="2"/>
                                            </p:txEl>
                                          </p:spTgt>
                                        </p:tgtEl>
                                      </p:cBhvr>
                                    </p:animEffect>
                                    <p:set>
                                      <p:cBhvr>
                                        <p:cTn id="43" dur="1" fill="hold">
                                          <p:stCondLst>
                                            <p:cond delay="499"/>
                                          </p:stCondLst>
                                        </p:cTn>
                                        <p:tgtEl>
                                          <p:spTgt spid="3">
                                            <p:txEl>
                                              <p:pRg st="2" end="2"/>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
                                            <p:txEl>
                                              <p:pRg st="3" end="3"/>
                                            </p:txEl>
                                          </p:spTgt>
                                        </p:tgtEl>
                                      </p:cBhvr>
                                    </p:animEffect>
                                    <p:set>
                                      <p:cBhvr>
                                        <p:cTn id="46" dur="1" fill="hold">
                                          <p:stCondLst>
                                            <p:cond delay="499"/>
                                          </p:stCondLst>
                                        </p:cTn>
                                        <p:tgtEl>
                                          <p:spTgt spid="3">
                                            <p:txEl>
                                              <p:pRg st="3" end="3"/>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
                                            <p:txEl>
                                              <p:pRg st="4" end="4"/>
                                            </p:txEl>
                                          </p:spTgt>
                                        </p:tgtEl>
                                      </p:cBhvr>
                                    </p:animEffect>
                                    <p:set>
                                      <p:cBhvr>
                                        <p:cTn id="49"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1000" fill="hold"/>
                                        <p:tgtEl>
                                          <p:spTgt spid="4"/>
                                        </p:tgtEl>
                                        <p:attrNameLst>
                                          <p:attrName>ppt_w</p:attrName>
                                        </p:attrNameLst>
                                      </p:cBhvr>
                                      <p:tavLst>
                                        <p:tav tm="0">
                                          <p:val>
                                            <p:fltVal val="0"/>
                                          </p:val>
                                        </p:tav>
                                        <p:tav tm="100000">
                                          <p:val>
                                            <p:strVal val="#ppt_w"/>
                                          </p:val>
                                        </p:tav>
                                      </p:tavLst>
                                    </p:anim>
                                    <p:anim calcmode="lin" valueType="num">
                                      <p:cBhvr>
                                        <p:cTn id="55" dur="1000" fill="hold"/>
                                        <p:tgtEl>
                                          <p:spTgt spid="4"/>
                                        </p:tgtEl>
                                        <p:attrNameLst>
                                          <p:attrName>ppt_h</p:attrName>
                                        </p:attrNameLst>
                                      </p:cBhvr>
                                      <p:tavLst>
                                        <p:tav tm="0">
                                          <p:val>
                                            <p:fltVal val="0"/>
                                          </p:val>
                                        </p:tav>
                                        <p:tav tm="100000">
                                          <p:val>
                                            <p:strVal val="#ppt_h"/>
                                          </p:val>
                                        </p:tav>
                                      </p:tavLst>
                                    </p:anim>
                                    <p:anim calcmode="lin" valueType="num">
                                      <p:cBhvr>
                                        <p:cTn id="56" dur="1000" fill="hold"/>
                                        <p:tgtEl>
                                          <p:spTgt spid="4"/>
                                        </p:tgtEl>
                                        <p:attrNameLst>
                                          <p:attrName>style.rotation</p:attrName>
                                        </p:attrNameLst>
                                      </p:cBhvr>
                                      <p:tavLst>
                                        <p:tav tm="0">
                                          <p:val>
                                            <p:fltVal val="90"/>
                                          </p:val>
                                        </p:tav>
                                        <p:tav tm="100000">
                                          <p:val>
                                            <p:fltVal val="0"/>
                                          </p:val>
                                        </p:tav>
                                      </p:tavLst>
                                    </p:anim>
                                    <p:animEffect transition="in" filter="fade">
                                      <p:cBhvr>
                                        <p:cTn id="5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0743-7CB5-4000-AAB3-9223F9CB772D}"/>
              </a:ext>
            </a:extLst>
          </p:cNvPr>
          <p:cNvSpPr>
            <a:spLocks noGrp="1"/>
          </p:cNvSpPr>
          <p:nvPr>
            <p:ph type="title"/>
          </p:nvPr>
        </p:nvSpPr>
        <p:spPr/>
        <p:txBody>
          <a:bodyPr/>
          <a:lstStyle/>
          <a:p>
            <a:r>
              <a:rPr lang="en-GB" dirty="0"/>
              <a:t>Parental Controls</a:t>
            </a:r>
          </a:p>
        </p:txBody>
      </p:sp>
      <p:sp>
        <p:nvSpPr>
          <p:cNvPr id="3" name="Content Placeholder 2">
            <a:extLst>
              <a:ext uri="{FF2B5EF4-FFF2-40B4-BE49-F238E27FC236}">
                <a16:creationId xmlns:a16="http://schemas.microsoft.com/office/drawing/2014/main" id="{8D724F7C-49A1-4288-A12E-97E6D4DCDE01}"/>
              </a:ext>
            </a:extLst>
          </p:cNvPr>
          <p:cNvSpPr>
            <a:spLocks noGrp="1"/>
          </p:cNvSpPr>
          <p:nvPr>
            <p:ph idx="1"/>
          </p:nvPr>
        </p:nvSpPr>
        <p:spPr>
          <a:xfrm>
            <a:off x="447183" y="1203598"/>
            <a:ext cx="8229600" cy="2952328"/>
          </a:xfrm>
        </p:spPr>
        <p:txBody>
          <a:bodyPr/>
          <a:lstStyle/>
          <a:p>
            <a:pPr indent="-285750">
              <a:buClr>
                <a:srgbClr val="96C11F"/>
              </a:buClr>
              <a:defRPr/>
            </a:pPr>
            <a:r>
              <a:rPr kumimoji="0" lang="en-GB" b="0" i="0" u="none" strike="noStrike" kern="1200" cap="none" spc="0" normalizeH="0" baseline="0" noProof="0" dirty="0">
                <a:ln>
                  <a:noFill/>
                </a:ln>
                <a:solidFill>
                  <a:srgbClr val="262626"/>
                </a:solidFill>
                <a:effectLst/>
                <a:uLnTx/>
                <a:uFillTx/>
                <a:latin typeface="Century Gothic"/>
                <a:ea typeface="+mn-ea"/>
                <a:cs typeface="+mn-cs"/>
              </a:rPr>
              <a:t>There are a range of things parents can do to protect their children online</a:t>
            </a:r>
          </a:p>
          <a:p>
            <a:pPr marL="742950" marR="0" lvl="1" indent="-28575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2000" b="0" i="0" u="none" strike="noStrike" kern="1200" cap="none" spc="0" normalizeH="0" baseline="0" noProof="0" dirty="0">
                <a:ln>
                  <a:noFill/>
                </a:ln>
                <a:solidFill>
                  <a:srgbClr val="262626"/>
                </a:solidFill>
                <a:effectLst/>
                <a:uLnTx/>
                <a:uFillTx/>
                <a:latin typeface="Century Gothic"/>
                <a:ea typeface="+mn-ea"/>
                <a:cs typeface="+mn-cs"/>
              </a:rPr>
              <a:t>Protect the device</a:t>
            </a:r>
          </a:p>
          <a:p>
            <a:pPr marL="742950" marR="0" lvl="1" indent="-28575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2000" b="0" i="0" u="none" strike="noStrike" kern="1200" cap="none" spc="0" normalizeH="0" baseline="0" noProof="0" dirty="0">
                <a:ln>
                  <a:noFill/>
                </a:ln>
                <a:solidFill>
                  <a:srgbClr val="262626"/>
                </a:solidFill>
                <a:effectLst/>
                <a:uLnTx/>
                <a:uFillTx/>
                <a:latin typeface="Century Gothic"/>
                <a:ea typeface="+mn-ea"/>
                <a:cs typeface="+mn-cs"/>
              </a:rPr>
              <a:t>Monitor online activity</a:t>
            </a:r>
          </a:p>
          <a:p>
            <a:pPr marL="742950" marR="0" lvl="1" indent="-28575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2000" b="0" i="0" u="none" strike="noStrike" kern="1200" cap="none" spc="0" normalizeH="0" baseline="0" noProof="0" dirty="0">
                <a:ln>
                  <a:noFill/>
                </a:ln>
                <a:solidFill>
                  <a:srgbClr val="262626"/>
                </a:solidFill>
                <a:effectLst/>
                <a:uLnTx/>
                <a:uFillTx/>
                <a:latin typeface="Century Gothic"/>
                <a:ea typeface="+mn-ea"/>
                <a:cs typeface="+mn-cs"/>
              </a:rPr>
              <a:t>Restrict internet access</a:t>
            </a:r>
          </a:p>
          <a:p>
            <a:pPr marL="742950" marR="0" lvl="1" indent="-28575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2000" b="0" i="0" u="none" strike="noStrike" kern="1200" cap="none" spc="0" normalizeH="0" baseline="0" noProof="0" dirty="0">
                <a:ln>
                  <a:noFill/>
                </a:ln>
                <a:solidFill>
                  <a:srgbClr val="262626"/>
                </a:solidFill>
                <a:effectLst/>
                <a:uLnTx/>
                <a:uFillTx/>
                <a:latin typeface="Century Gothic"/>
                <a:ea typeface="+mn-ea"/>
                <a:cs typeface="+mn-cs"/>
              </a:rPr>
              <a:t>Talk about online activity</a:t>
            </a:r>
          </a:p>
          <a:p>
            <a:pPr marL="742950" marR="0" lvl="1" indent="-28575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lang="en-GB" dirty="0">
                <a:solidFill>
                  <a:srgbClr val="262626"/>
                </a:solidFill>
                <a:latin typeface="Century Gothic"/>
              </a:rPr>
              <a:t>Choose child specific network provider</a:t>
            </a:r>
            <a:endParaRPr kumimoji="0" lang="en-GB" sz="2000" b="0" i="0" u="none" strike="noStrike" kern="1200" cap="none" spc="0" normalizeH="0" baseline="0" noProof="0" dirty="0">
              <a:ln>
                <a:noFill/>
              </a:ln>
              <a:solidFill>
                <a:srgbClr val="262626"/>
              </a:solidFill>
              <a:effectLst/>
              <a:uLnTx/>
              <a:uFillTx/>
              <a:latin typeface="Century Gothic"/>
              <a:ea typeface="+mn-ea"/>
              <a:cs typeface="+mn-cs"/>
            </a:endParaRPr>
          </a:p>
          <a:p>
            <a:endParaRPr lang="en-GB" dirty="0"/>
          </a:p>
        </p:txBody>
      </p:sp>
    </p:spTree>
    <p:extLst>
      <p:ext uri="{BB962C8B-B14F-4D97-AF65-F5344CB8AC3E}">
        <p14:creationId xmlns:p14="http://schemas.microsoft.com/office/powerpoint/2010/main" val="4679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6B71-1173-47B5-A9AF-6004347C3B4E}"/>
              </a:ext>
            </a:extLst>
          </p:cNvPr>
          <p:cNvSpPr>
            <a:spLocks noGrp="1"/>
          </p:cNvSpPr>
          <p:nvPr>
            <p:ph type="title"/>
          </p:nvPr>
        </p:nvSpPr>
        <p:spPr/>
        <p:txBody>
          <a:bodyPr/>
          <a:lstStyle/>
          <a:p>
            <a:r>
              <a:rPr lang="en-GB" dirty="0"/>
              <a:t>Protect The Device</a:t>
            </a:r>
          </a:p>
        </p:txBody>
      </p:sp>
      <p:sp>
        <p:nvSpPr>
          <p:cNvPr id="3" name="Content Placeholder 2">
            <a:extLst>
              <a:ext uri="{FF2B5EF4-FFF2-40B4-BE49-F238E27FC236}">
                <a16:creationId xmlns:a16="http://schemas.microsoft.com/office/drawing/2014/main" id="{58B9EC3C-0721-48CB-ACF8-A9740B5DE27A}"/>
              </a:ext>
            </a:extLst>
          </p:cNvPr>
          <p:cNvSpPr>
            <a:spLocks noGrp="1"/>
          </p:cNvSpPr>
          <p:nvPr>
            <p:ph idx="1"/>
          </p:nvPr>
        </p:nvSpPr>
        <p:spPr/>
        <p:txBody>
          <a:bodyPr/>
          <a:lstStyle/>
          <a:p>
            <a:r>
              <a:rPr lang="en-GB" dirty="0"/>
              <a:t>Ensure that apps are kept up-to-date</a:t>
            </a:r>
          </a:p>
          <a:p>
            <a:r>
              <a:rPr lang="en-GB" dirty="0"/>
              <a:t>Install anti-virus software</a:t>
            </a:r>
          </a:p>
          <a:p>
            <a:r>
              <a:rPr lang="en-GB" dirty="0"/>
              <a:t>Stop children installing apps themselves</a:t>
            </a:r>
          </a:p>
        </p:txBody>
      </p:sp>
    </p:spTree>
    <p:extLst>
      <p:ext uri="{BB962C8B-B14F-4D97-AF65-F5344CB8AC3E}">
        <p14:creationId xmlns:p14="http://schemas.microsoft.com/office/powerpoint/2010/main" val="67252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E82C-C011-48DA-93EF-6A763DCF158A}"/>
              </a:ext>
            </a:extLst>
          </p:cNvPr>
          <p:cNvSpPr>
            <a:spLocks noGrp="1"/>
          </p:cNvSpPr>
          <p:nvPr>
            <p:ph type="title"/>
          </p:nvPr>
        </p:nvSpPr>
        <p:spPr/>
        <p:txBody>
          <a:bodyPr/>
          <a:lstStyle/>
          <a:p>
            <a:r>
              <a:rPr lang="en-GB" dirty="0"/>
              <a:t>Monitor Online Activity</a:t>
            </a:r>
          </a:p>
        </p:txBody>
      </p:sp>
      <p:sp>
        <p:nvSpPr>
          <p:cNvPr id="3" name="Content Placeholder 2">
            <a:extLst>
              <a:ext uri="{FF2B5EF4-FFF2-40B4-BE49-F238E27FC236}">
                <a16:creationId xmlns:a16="http://schemas.microsoft.com/office/drawing/2014/main" id="{5CE8B357-8EA5-472E-9471-27904F8E4308}"/>
              </a:ext>
            </a:extLst>
          </p:cNvPr>
          <p:cNvSpPr>
            <a:spLocks noGrp="1"/>
          </p:cNvSpPr>
          <p:nvPr>
            <p:ph idx="1"/>
          </p:nvPr>
        </p:nvSpPr>
        <p:spPr>
          <a:xfrm>
            <a:off x="457200" y="1031736"/>
            <a:ext cx="8229600" cy="540059"/>
          </a:xfrm>
        </p:spPr>
        <p:txBody>
          <a:bodyPr numCol="1">
            <a:normAutofit/>
          </a:bodyPr>
          <a:lstStyle/>
          <a:p>
            <a:r>
              <a:rPr lang="en-GB" dirty="0"/>
              <a:t>Install apps to monitor online activity</a:t>
            </a:r>
          </a:p>
        </p:txBody>
      </p:sp>
      <p:sp>
        <p:nvSpPr>
          <p:cNvPr id="4" name="TextBox 3">
            <a:extLst>
              <a:ext uri="{FF2B5EF4-FFF2-40B4-BE49-F238E27FC236}">
                <a16:creationId xmlns:a16="http://schemas.microsoft.com/office/drawing/2014/main" id="{F3DB0D9E-46C2-4A22-9912-DE0074F35362}"/>
              </a:ext>
            </a:extLst>
          </p:cNvPr>
          <p:cNvSpPr txBox="1"/>
          <p:nvPr/>
        </p:nvSpPr>
        <p:spPr>
          <a:xfrm>
            <a:off x="467062" y="1690130"/>
            <a:ext cx="8424936" cy="1295739"/>
          </a:xfrm>
          <a:prstGeom prst="rect">
            <a:avLst/>
          </a:prstGeom>
          <a:noFill/>
        </p:spPr>
        <p:txBody>
          <a:bodyPr wrap="square" numCol="2" rtlCol="0">
            <a:spAutoFit/>
          </a:bodyPr>
          <a:lstStyle/>
          <a:p>
            <a:pPr marL="742950" marR="0" lvl="1" indent="-28575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1700" b="0" i="0" u="none" strike="noStrike" kern="1200" cap="none" spc="0" normalizeH="0" baseline="0" noProof="0" dirty="0" err="1">
                <a:ln>
                  <a:noFill/>
                </a:ln>
                <a:solidFill>
                  <a:srgbClr val="262626"/>
                </a:solidFill>
                <a:effectLst/>
                <a:uLnTx/>
                <a:uFillTx/>
                <a:latin typeface="Century Gothic"/>
                <a:ea typeface="+mn-ea"/>
                <a:cs typeface="+mn-cs"/>
                <a:hlinkClick r:id="rId2"/>
              </a:rPr>
              <a:t>Qustudio</a:t>
            </a:r>
            <a:endParaRPr kumimoji="0" lang="en-GB" sz="1700" b="0" i="0" u="none" strike="noStrike" kern="1200" cap="none" spc="0" normalizeH="0" baseline="0" noProof="0" dirty="0">
              <a:ln>
                <a:noFill/>
              </a:ln>
              <a:solidFill>
                <a:srgbClr val="262626"/>
              </a:solidFill>
              <a:effectLst/>
              <a:uLnTx/>
              <a:uFillTx/>
              <a:latin typeface="Century Gothic"/>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1700" b="0" i="0" u="none" strike="noStrike" kern="1200" cap="none" spc="0" normalizeH="0" baseline="0" noProof="0" dirty="0">
                <a:ln>
                  <a:noFill/>
                </a:ln>
                <a:solidFill>
                  <a:srgbClr val="262626"/>
                </a:solidFill>
                <a:effectLst/>
                <a:uLnTx/>
                <a:uFillTx/>
                <a:latin typeface="Century Gothic"/>
                <a:ea typeface="+mn-ea"/>
                <a:cs typeface="+mn-cs"/>
                <a:hlinkClick r:id="rId3"/>
              </a:rPr>
              <a:t>Kaspersky Safe Kids</a:t>
            </a:r>
            <a:endParaRPr kumimoji="0" lang="en-GB" sz="1700" b="0" i="0" u="none" strike="noStrike" kern="1200" cap="none" spc="0" normalizeH="0" baseline="0" noProof="0" dirty="0">
              <a:ln>
                <a:noFill/>
              </a:ln>
              <a:solidFill>
                <a:srgbClr val="262626"/>
              </a:solidFill>
              <a:effectLst/>
              <a:uLnTx/>
              <a:uFillTx/>
              <a:latin typeface="Century Gothic"/>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1700" b="0" i="0" u="none" strike="noStrike" kern="1200" cap="none" spc="0" normalizeH="0" baseline="0" noProof="0" dirty="0">
                <a:ln>
                  <a:noFill/>
                </a:ln>
                <a:solidFill>
                  <a:srgbClr val="262626"/>
                </a:solidFill>
                <a:effectLst/>
                <a:uLnTx/>
                <a:uFillTx/>
                <a:latin typeface="Century Gothic"/>
                <a:ea typeface="+mn-ea"/>
                <a:cs typeface="+mn-cs"/>
                <a:hlinkClick r:id="rId4"/>
              </a:rPr>
              <a:t>Norton Family Premier</a:t>
            </a:r>
            <a:endParaRPr kumimoji="0" lang="en-GB" sz="1700" b="0" i="0" u="none" strike="noStrike" kern="1200" cap="none" spc="0" normalizeH="0" baseline="0" noProof="0" dirty="0">
              <a:ln>
                <a:noFill/>
              </a:ln>
              <a:solidFill>
                <a:srgbClr val="262626"/>
              </a:solidFill>
              <a:effectLst/>
              <a:uLnTx/>
              <a:uFillTx/>
              <a:latin typeface="Century Gothic"/>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1700" b="0" i="0" u="none" strike="noStrike" kern="1200" cap="none" spc="0" normalizeH="0" baseline="0" noProof="0" dirty="0">
                <a:ln>
                  <a:noFill/>
                </a:ln>
                <a:solidFill>
                  <a:srgbClr val="262626"/>
                </a:solidFill>
                <a:effectLst/>
                <a:uLnTx/>
                <a:uFillTx/>
                <a:latin typeface="Century Gothic"/>
                <a:ea typeface="+mn-ea"/>
                <a:cs typeface="+mn-cs"/>
                <a:hlinkClick r:id="rId5"/>
              </a:rPr>
              <a:t>Boomerang Parental Control</a:t>
            </a:r>
            <a:endParaRPr kumimoji="0" lang="en-GB" sz="1700" b="0" i="0" u="none" strike="noStrike" kern="1200" cap="none" spc="0" normalizeH="0" baseline="0" noProof="0" dirty="0">
              <a:ln>
                <a:noFill/>
              </a:ln>
              <a:solidFill>
                <a:srgbClr val="262626"/>
              </a:solidFill>
              <a:effectLst/>
              <a:uLnTx/>
              <a:uFillTx/>
              <a:latin typeface="Century Gothic"/>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1700" b="0" i="0" u="none" strike="noStrike" kern="1200" cap="none" spc="0" normalizeH="0" baseline="0" noProof="0" dirty="0">
                <a:ln>
                  <a:noFill/>
                </a:ln>
                <a:solidFill>
                  <a:srgbClr val="262626"/>
                </a:solidFill>
                <a:effectLst/>
                <a:uLnTx/>
                <a:uFillTx/>
                <a:latin typeface="Century Gothic"/>
                <a:ea typeface="+mn-ea"/>
                <a:cs typeface="+mn-cs"/>
                <a:hlinkClick r:id="rId6"/>
              </a:rPr>
              <a:t>Circle Home Plus</a:t>
            </a:r>
            <a:endParaRPr kumimoji="0" lang="en-GB" sz="1700" b="0" i="0" u="none" strike="noStrike" kern="1200" cap="none" spc="0" normalizeH="0" baseline="0" noProof="0" dirty="0">
              <a:ln>
                <a:noFill/>
              </a:ln>
              <a:solidFill>
                <a:srgbClr val="262626"/>
              </a:solidFill>
              <a:effectLst/>
              <a:uLnTx/>
              <a:uFillTx/>
              <a:latin typeface="Century Gothic"/>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1700" b="0" i="0" u="none" strike="noStrike" kern="1200" cap="none" spc="0" normalizeH="0" baseline="0" noProof="0" dirty="0" err="1">
                <a:ln>
                  <a:noFill/>
                </a:ln>
                <a:solidFill>
                  <a:srgbClr val="262626"/>
                </a:solidFill>
                <a:effectLst/>
                <a:uLnTx/>
                <a:uFillTx/>
                <a:latin typeface="Century Gothic"/>
                <a:ea typeface="+mn-ea"/>
                <a:cs typeface="+mn-cs"/>
                <a:hlinkClick r:id="rId7"/>
              </a:rPr>
              <a:t>Mobicip</a:t>
            </a:r>
            <a:endParaRPr kumimoji="0" lang="en-GB" sz="1700" b="0" i="0" u="none" strike="noStrike" kern="1200" cap="none" spc="0" normalizeH="0" baseline="0" noProof="0" dirty="0">
              <a:ln>
                <a:noFill/>
              </a:ln>
              <a:solidFill>
                <a:srgbClr val="262626"/>
              </a:solidFill>
              <a:effectLst/>
              <a:uLnTx/>
              <a:uFillTx/>
              <a:latin typeface="Century Gothic"/>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1700" b="0" i="0" u="none" strike="noStrike" kern="1200" cap="none" spc="0" normalizeH="0" baseline="0" noProof="0" dirty="0" err="1">
                <a:ln>
                  <a:noFill/>
                </a:ln>
                <a:solidFill>
                  <a:srgbClr val="262626"/>
                </a:solidFill>
                <a:effectLst/>
                <a:uLnTx/>
                <a:uFillTx/>
                <a:latin typeface="Century Gothic"/>
                <a:ea typeface="+mn-ea"/>
                <a:cs typeface="+mn-cs"/>
                <a:hlinkClick r:id="rId8"/>
              </a:rPr>
              <a:t>Locategy</a:t>
            </a:r>
            <a:endParaRPr kumimoji="0" lang="en-GB" sz="1700" b="0" i="0" u="none" strike="noStrike" kern="1200" cap="none" spc="0" normalizeH="0" baseline="0" noProof="0" dirty="0">
              <a:ln>
                <a:noFill/>
              </a:ln>
              <a:solidFill>
                <a:srgbClr val="262626"/>
              </a:solidFill>
              <a:effectLst/>
              <a:uLnTx/>
              <a:uFillTx/>
              <a:latin typeface="Century Gothic"/>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1700" b="0" i="0" u="none" strike="noStrike" kern="1200" cap="none" spc="0" normalizeH="0" baseline="0" noProof="0" dirty="0">
                <a:ln>
                  <a:noFill/>
                </a:ln>
                <a:solidFill>
                  <a:srgbClr val="262626"/>
                </a:solidFill>
                <a:effectLst/>
                <a:uLnTx/>
                <a:uFillTx/>
                <a:latin typeface="Century Gothic"/>
                <a:ea typeface="+mn-ea"/>
                <a:cs typeface="+mn-cs"/>
                <a:hlinkClick r:id="rId9"/>
              </a:rPr>
              <a:t>Net-nanny</a:t>
            </a:r>
            <a:endParaRPr kumimoji="0" lang="en-GB" sz="1700" b="0" i="0" u="none" strike="noStrike" kern="1200" cap="none" spc="0" normalizeH="0" baseline="0" noProof="0" dirty="0">
              <a:ln>
                <a:noFill/>
              </a:ln>
              <a:solidFill>
                <a:srgbClr val="262626"/>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0B36AFBD-E706-4B3A-BE29-7C15CE0DC0B0}"/>
              </a:ext>
            </a:extLst>
          </p:cNvPr>
          <p:cNvSpPr txBox="1"/>
          <p:nvPr/>
        </p:nvSpPr>
        <p:spPr>
          <a:xfrm>
            <a:off x="457200" y="3307044"/>
            <a:ext cx="7992888"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2400" b="0" i="0" u="none" strike="noStrike" kern="1200" cap="none" spc="0" normalizeH="0" baseline="0" noProof="0" dirty="0">
                <a:ln>
                  <a:noFill/>
                </a:ln>
                <a:solidFill>
                  <a:srgbClr val="262626"/>
                </a:solidFill>
                <a:effectLst/>
                <a:uLnTx/>
                <a:uFillTx/>
                <a:latin typeface="Century Gothic"/>
                <a:ea typeface="+mn-ea"/>
                <a:cs typeface="+mn-cs"/>
              </a:rPr>
              <a:t>Look at child’s phone to see what they are doing</a:t>
            </a:r>
          </a:p>
        </p:txBody>
      </p:sp>
      <p:sp>
        <p:nvSpPr>
          <p:cNvPr id="7" name="TextBox 6">
            <a:extLst>
              <a:ext uri="{FF2B5EF4-FFF2-40B4-BE49-F238E27FC236}">
                <a16:creationId xmlns:a16="http://schemas.microsoft.com/office/drawing/2014/main" id="{32F9255B-34B1-49BC-8346-198349628642}"/>
              </a:ext>
            </a:extLst>
          </p:cNvPr>
          <p:cNvSpPr txBox="1"/>
          <p:nvPr/>
        </p:nvSpPr>
        <p:spPr>
          <a:xfrm>
            <a:off x="457200" y="3880931"/>
            <a:ext cx="4873450"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GB" sz="2400" b="0" i="0" u="none" strike="noStrike" kern="1200" cap="none" spc="0" normalizeH="0" baseline="0" noProof="0">
                <a:ln>
                  <a:noFill/>
                </a:ln>
                <a:solidFill>
                  <a:srgbClr val="262626"/>
                </a:solidFill>
                <a:effectLst/>
                <a:uLnTx/>
                <a:uFillTx/>
                <a:latin typeface="Century Gothic"/>
                <a:ea typeface="+mn-ea"/>
                <a:cs typeface="+mn-cs"/>
              </a:rPr>
              <a:t>Turn off automatic purchases</a:t>
            </a:r>
            <a:endParaRPr kumimoji="0" lang="en-GB" sz="2400" b="0" i="0" u="none" strike="noStrike" kern="1200" cap="none" spc="0" normalizeH="0" baseline="0" noProof="0" dirty="0">
              <a:ln>
                <a:noFill/>
              </a:ln>
              <a:solidFill>
                <a:srgbClr val="262626"/>
              </a:solidFill>
              <a:effectLst/>
              <a:uLnTx/>
              <a:uFillTx/>
              <a:latin typeface="Century Gothic"/>
              <a:ea typeface="+mn-ea"/>
              <a:cs typeface="+mn-cs"/>
            </a:endParaRPr>
          </a:p>
        </p:txBody>
      </p:sp>
    </p:spTree>
    <p:extLst>
      <p:ext uri="{BB962C8B-B14F-4D97-AF65-F5344CB8AC3E}">
        <p14:creationId xmlns:p14="http://schemas.microsoft.com/office/powerpoint/2010/main" val="418412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EDFE-2019-431C-84D4-8EFDEB05D855}"/>
              </a:ext>
            </a:extLst>
          </p:cNvPr>
          <p:cNvSpPr>
            <a:spLocks noGrp="1"/>
          </p:cNvSpPr>
          <p:nvPr>
            <p:ph type="title"/>
          </p:nvPr>
        </p:nvSpPr>
        <p:spPr/>
        <p:txBody>
          <a:bodyPr/>
          <a:lstStyle/>
          <a:p>
            <a:r>
              <a:rPr lang="en-GB" dirty="0"/>
              <a:t>Restrict Internet Access</a:t>
            </a:r>
          </a:p>
        </p:txBody>
      </p:sp>
      <p:sp>
        <p:nvSpPr>
          <p:cNvPr id="3" name="Content Placeholder 2">
            <a:extLst>
              <a:ext uri="{FF2B5EF4-FFF2-40B4-BE49-F238E27FC236}">
                <a16:creationId xmlns:a16="http://schemas.microsoft.com/office/drawing/2014/main" id="{E0FAA395-9E45-43BA-A808-870583D5EA10}"/>
              </a:ext>
            </a:extLst>
          </p:cNvPr>
          <p:cNvSpPr>
            <a:spLocks noGrp="1"/>
          </p:cNvSpPr>
          <p:nvPr>
            <p:ph idx="1"/>
          </p:nvPr>
        </p:nvSpPr>
        <p:spPr/>
        <p:txBody>
          <a:bodyPr/>
          <a:lstStyle/>
          <a:p>
            <a:r>
              <a:rPr lang="en-GB" dirty="0"/>
              <a:t>Ensure that parental controls are set up on your home wi-fi</a:t>
            </a:r>
          </a:p>
          <a:p>
            <a:r>
              <a:rPr lang="en-GB" dirty="0"/>
              <a:t>Get parental controls set up on your child’s mobile data plan</a:t>
            </a:r>
          </a:p>
        </p:txBody>
      </p:sp>
    </p:spTree>
    <p:extLst>
      <p:ext uri="{BB962C8B-B14F-4D97-AF65-F5344CB8AC3E}">
        <p14:creationId xmlns:p14="http://schemas.microsoft.com/office/powerpoint/2010/main" val="30321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02BA-F411-4627-8562-6597438F2ECE}"/>
              </a:ext>
            </a:extLst>
          </p:cNvPr>
          <p:cNvSpPr>
            <a:spLocks noGrp="1"/>
          </p:cNvSpPr>
          <p:nvPr>
            <p:ph type="title"/>
          </p:nvPr>
        </p:nvSpPr>
        <p:spPr/>
        <p:txBody>
          <a:bodyPr/>
          <a:lstStyle/>
          <a:p>
            <a:r>
              <a:rPr lang="en-GB" dirty="0"/>
              <a:t>Use a Child Friendly Network </a:t>
            </a:r>
          </a:p>
        </p:txBody>
      </p:sp>
      <p:sp>
        <p:nvSpPr>
          <p:cNvPr id="3" name="Content Placeholder 2">
            <a:extLst>
              <a:ext uri="{FF2B5EF4-FFF2-40B4-BE49-F238E27FC236}">
                <a16:creationId xmlns:a16="http://schemas.microsoft.com/office/drawing/2014/main" id="{408814DF-F4FD-42FC-82CA-1E2F2E009816}"/>
              </a:ext>
            </a:extLst>
          </p:cNvPr>
          <p:cNvSpPr>
            <a:spLocks noGrp="1"/>
          </p:cNvSpPr>
          <p:nvPr>
            <p:ph idx="1"/>
          </p:nvPr>
        </p:nvSpPr>
        <p:spPr/>
        <p:txBody>
          <a:bodyPr/>
          <a:lstStyle/>
          <a:p>
            <a:r>
              <a:rPr lang="en-GB" dirty="0"/>
              <a:t>You don’t have to use the same telephone provider for your child as you use</a:t>
            </a:r>
          </a:p>
          <a:p>
            <a:r>
              <a:rPr lang="en-GB" dirty="0"/>
              <a:t>Choose a network based on what they say about child safety</a:t>
            </a:r>
          </a:p>
          <a:p>
            <a:r>
              <a:rPr lang="en-GB" dirty="0"/>
              <a:t>Parent Shield claims to provide a child-safe mobile network</a:t>
            </a:r>
            <a:br>
              <a:rPr lang="en-GB" dirty="0"/>
            </a:br>
            <a:r>
              <a:rPr lang="en-GB" dirty="0">
                <a:hlinkClick r:id="rId2"/>
              </a:rPr>
              <a:t>https://parentshield.co.uk/</a:t>
            </a:r>
            <a:r>
              <a:rPr lang="en-GB" dirty="0"/>
              <a:t> </a:t>
            </a:r>
          </a:p>
        </p:txBody>
      </p:sp>
    </p:spTree>
    <p:extLst>
      <p:ext uri="{BB962C8B-B14F-4D97-AF65-F5344CB8AC3E}">
        <p14:creationId xmlns:p14="http://schemas.microsoft.com/office/powerpoint/2010/main" val="106053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E9C97-D065-4678-BFCD-5FB7DA4B6C32}"/>
              </a:ext>
            </a:extLst>
          </p:cNvPr>
          <p:cNvSpPr>
            <a:spLocks noGrp="1"/>
          </p:cNvSpPr>
          <p:nvPr>
            <p:ph type="title"/>
          </p:nvPr>
        </p:nvSpPr>
        <p:spPr/>
        <p:txBody>
          <a:bodyPr/>
          <a:lstStyle/>
          <a:p>
            <a:r>
              <a:rPr lang="en-GB" dirty="0"/>
              <a:t>Talk About Online Activity</a:t>
            </a:r>
          </a:p>
        </p:txBody>
      </p:sp>
      <p:sp>
        <p:nvSpPr>
          <p:cNvPr id="3" name="Content Placeholder 2">
            <a:extLst>
              <a:ext uri="{FF2B5EF4-FFF2-40B4-BE49-F238E27FC236}">
                <a16:creationId xmlns:a16="http://schemas.microsoft.com/office/drawing/2014/main" id="{40427830-A99C-42A9-B1DB-B4067CBCBFAD}"/>
              </a:ext>
            </a:extLst>
          </p:cNvPr>
          <p:cNvSpPr>
            <a:spLocks noGrp="1"/>
          </p:cNvSpPr>
          <p:nvPr>
            <p:ph idx="1"/>
          </p:nvPr>
        </p:nvSpPr>
        <p:spPr/>
        <p:txBody>
          <a:bodyPr/>
          <a:lstStyle/>
          <a:p>
            <a:r>
              <a:rPr lang="en-GB" dirty="0"/>
              <a:t>Ask your children about:</a:t>
            </a:r>
          </a:p>
          <a:p>
            <a:pPr lvl="1"/>
            <a:r>
              <a:rPr lang="en-GB" dirty="0"/>
              <a:t>What apps they enjoy using</a:t>
            </a:r>
          </a:p>
          <a:p>
            <a:pPr lvl="1"/>
            <a:r>
              <a:rPr lang="en-GB" dirty="0"/>
              <a:t>Why they enjoy using them</a:t>
            </a:r>
          </a:p>
          <a:p>
            <a:pPr lvl="1"/>
            <a:r>
              <a:rPr lang="en-GB" dirty="0"/>
              <a:t>Who they talk to</a:t>
            </a:r>
          </a:p>
          <a:p>
            <a:r>
              <a:rPr lang="en-GB" dirty="0"/>
              <a:t>Talk about the risks and threats posed by on-line activity</a:t>
            </a:r>
          </a:p>
          <a:p>
            <a:r>
              <a:rPr lang="en-GB" dirty="0"/>
              <a:t>Reinforce the message being sent from school</a:t>
            </a:r>
          </a:p>
        </p:txBody>
      </p:sp>
    </p:spTree>
    <p:extLst>
      <p:ext uri="{BB962C8B-B14F-4D97-AF65-F5344CB8AC3E}">
        <p14:creationId xmlns:p14="http://schemas.microsoft.com/office/powerpoint/2010/main" val="92784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2571750"/>
            <a:ext cx="8496944" cy="702078"/>
          </a:xfrm>
        </p:spPr>
        <p:txBody>
          <a:bodyPr>
            <a:normAutofit fontScale="85000" lnSpcReduction="20000"/>
          </a:bodyPr>
          <a:lstStyle/>
          <a:p>
            <a:pPr algn="r"/>
            <a:r>
              <a:rPr lang="en-GB" sz="2800" dirty="0"/>
              <a:t>How parents can keep their children safe on-line</a:t>
            </a:r>
          </a:p>
          <a:p>
            <a:pPr algn="r"/>
            <a:r>
              <a:rPr lang="en-GB" sz="2400" dirty="0"/>
              <a:t>Paul Stratford</a:t>
            </a:r>
          </a:p>
        </p:txBody>
      </p:sp>
      <p:pic>
        <p:nvPicPr>
          <p:cNvPr id="4" name="Picture 3" descr="pixel header-landscape(grey).png"/>
          <p:cNvPicPr>
            <a:picLocks noChangeAspect="1"/>
          </p:cNvPicPr>
          <p:nvPr/>
        </p:nvPicPr>
        <p:blipFill>
          <a:blip r:embed="rId2" cstate="print"/>
          <a:stretch>
            <a:fillRect/>
          </a:stretch>
        </p:blipFill>
        <p:spPr>
          <a:xfrm>
            <a:off x="0" y="0"/>
            <a:ext cx="9144000" cy="1995686"/>
          </a:xfrm>
          <a:prstGeom prst="rect">
            <a:avLst/>
          </a:prstGeom>
        </p:spPr>
      </p:pic>
      <p:pic>
        <p:nvPicPr>
          <p:cNvPr id="5" name="Picture 4" descr="pixel footer-landscape(lime).png"/>
          <p:cNvPicPr>
            <a:picLocks noChangeAspect="1"/>
          </p:cNvPicPr>
          <p:nvPr/>
        </p:nvPicPr>
        <p:blipFill rotWithShape="1">
          <a:blip r:embed="rId3" cstate="print"/>
          <a:srcRect b="15555"/>
          <a:stretch/>
        </p:blipFill>
        <p:spPr>
          <a:xfrm>
            <a:off x="0" y="3507854"/>
            <a:ext cx="9144000" cy="1635646"/>
          </a:xfrm>
          <a:prstGeom prst="rect">
            <a:avLst/>
          </a:prstGeom>
        </p:spPr>
      </p:pic>
      <p:pic>
        <p:nvPicPr>
          <p:cNvPr id="7" name="Picture 6" descr="ICT-Logo-v2.png"/>
          <p:cNvPicPr>
            <a:picLocks noChangeAspect="1"/>
          </p:cNvPicPr>
          <p:nvPr/>
        </p:nvPicPr>
        <p:blipFill>
          <a:blip r:embed="rId4" cstate="print"/>
          <a:stretch>
            <a:fillRect/>
          </a:stretch>
        </p:blipFill>
        <p:spPr>
          <a:xfrm>
            <a:off x="323528" y="1603067"/>
            <a:ext cx="3312367" cy="641221"/>
          </a:xfrm>
          <a:prstGeom prst="rect">
            <a:avLst/>
          </a:prstGeom>
        </p:spPr>
      </p:pic>
      <p:cxnSp>
        <p:nvCxnSpPr>
          <p:cNvPr id="11" name="Straight Connector 10"/>
          <p:cNvCxnSpPr/>
          <p:nvPr/>
        </p:nvCxnSpPr>
        <p:spPr>
          <a:xfrm>
            <a:off x="251520" y="3363838"/>
            <a:ext cx="856895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1520" y="2499742"/>
            <a:ext cx="856895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5539" y="4299942"/>
            <a:ext cx="2592288" cy="577081"/>
          </a:xfrm>
          <a:prstGeom prst="rect">
            <a:avLst/>
          </a:prstGeom>
          <a:noFill/>
        </p:spPr>
        <p:txBody>
          <a:bodyPr wrap="square" rtlCol="0">
            <a:spAutoFit/>
          </a:bodyPr>
          <a:lstStyle/>
          <a:p>
            <a:r>
              <a:rPr lang="en-GB" sz="1050" dirty="0">
                <a:solidFill>
                  <a:schemeClr val="bg1"/>
                </a:solidFill>
              </a:rPr>
              <a:t>Email:  info@theictservice.org.uk</a:t>
            </a:r>
          </a:p>
          <a:p>
            <a:r>
              <a:rPr lang="en-GB" sz="1050" dirty="0">
                <a:solidFill>
                  <a:schemeClr val="bg1"/>
                </a:solidFill>
              </a:rPr>
              <a:t>Website:  www.theictservice.org.uk</a:t>
            </a:r>
          </a:p>
          <a:p>
            <a:r>
              <a:rPr lang="en-GB" sz="1050" dirty="0">
                <a:solidFill>
                  <a:schemeClr val="bg1"/>
                </a:solidFill>
              </a:rPr>
              <a:t>Customer service:  0300 300 0000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B0B3-27D7-4482-97DE-772ACB2D8A03}"/>
              </a:ext>
            </a:extLst>
          </p:cNvPr>
          <p:cNvSpPr>
            <a:spLocks noGrp="1"/>
          </p:cNvSpPr>
          <p:nvPr>
            <p:ph type="title"/>
          </p:nvPr>
        </p:nvSpPr>
        <p:spPr>
          <a:xfrm>
            <a:off x="457200" y="249492"/>
            <a:ext cx="6635080" cy="702078"/>
          </a:xfrm>
        </p:spPr>
        <p:txBody>
          <a:bodyPr/>
          <a:lstStyle/>
          <a:p>
            <a:r>
              <a:rPr lang="en-GB" dirty="0"/>
              <a:t>Control Which Apps are Used</a:t>
            </a:r>
          </a:p>
        </p:txBody>
      </p:sp>
      <p:sp>
        <p:nvSpPr>
          <p:cNvPr id="3" name="Content Placeholder 2">
            <a:extLst>
              <a:ext uri="{FF2B5EF4-FFF2-40B4-BE49-F238E27FC236}">
                <a16:creationId xmlns:a16="http://schemas.microsoft.com/office/drawing/2014/main" id="{380DB33E-9A95-4C00-BC99-F80FF1F18D2A}"/>
              </a:ext>
            </a:extLst>
          </p:cNvPr>
          <p:cNvSpPr>
            <a:spLocks noGrp="1"/>
          </p:cNvSpPr>
          <p:nvPr>
            <p:ph idx="1"/>
          </p:nvPr>
        </p:nvSpPr>
        <p:spPr>
          <a:xfrm>
            <a:off x="457200" y="1131590"/>
            <a:ext cx="8229600" cy="3211004"/>
          </a:xfrm>
        </p:spPr>
        <p:txBody>
          <a:bodyPr>
            <a:normAutofit fontScale="92500"/>
          </a:bodyPr>
          <a:lstStyle/>
          <a:p>
            <a:r>
              <a:rPr lang="en-GB" dirty="0"/>
              <a:t>Most adult apps are not appropriate for unmonitored child use</a:t>
            </a:r>
          </a:p>
          <a:p>
            <a:pPr lvl="1"/>
            <a:r>
              <a:rPr lang="en-GB" dirty="0"/>
              <a:t>Age classifications give guidance about whether or not an app is appropriate for a child</a:t>
            </a:r>
          </a:p>
          <a:p>
            <a:pPr lvl="1"/>
            <a:r>
              <a:rPr lang="en-GB" dirty="0" err="1"/>
              <a:t>Whatsapp</a:t>
            </a:r>
            <a:r>
              <a:rPr lang="en-GB" dirty="0"/>
              <a:t> is the tool of choice for terrorist gangs and paedophiles for a reason</a:t>
            </a:r>
          </a:p>
          <a:p>
            <a:pPr lvl="1"/>
            <a:r>
              <a:rPr lang="en-GB" dirty="0"/>
              <a:t>Cyberbullying is a major issue</a:t>
            </a:r>
          </a:p>
          <a:p>
            <a:r>
              <a:rPr lang="en-GB" dirty="0"/>
              <a:t>There are social networks designed for children</a:t>
            </a:r>
          </a:p>
          <a:p>
            <a:pPr lvl="1"/>
            <a:r>
              <a:rPr lang="en-GB" dirty="0"/>
              <a:t>These help children learn about appropriate online behaviour </a:t>
            </a:r>
          </a:p>
        </p:txBody>
      </p:sp>
    </p:spTree>
    <p:extLst>
      <p:ext uri="{BB962C8B-B14F-4D97-AF65-F5344CB8AC3E}">
        <p14:creationId xmlns:p14="http://schemas.microsoft.com/office/powerpoint/2010/main" val="67745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9E4A-BBFE-4824-903B-53285E6D937C}"/>
              </a:ext>
            </a:extLst>
          </p:cNvPr>
          <p:cNvSpPr>
            <a:spLocks noGrp="1"/>
          </p:cNvSpPr>
          <p:nvPr>
            <p:ph type="title"/>
          </p:nvPr>
        </p:nvSpPr>
        <p:spPr>
          <a:xfrm>
            <a:off x="457200" y="249492"/>
            <a:ext cx="6851104" cy="702078"/>
          </a:xfrm>
        </p:spPr>
        <p:txBody>
          <a:bodyPr>
            <a:normAutofit/>
          </a:bodyPr>
          <a:lstStyle/>
          <a:p>
            <a:r>
              <a:rPr lang="en-GB" dirty="0"/>
              <a:t>Report Inappropriate Content</a:t>
            </a:r>
          </a:p>
        </p:txBody>
      </p:sp>
      <p:sp>
        <p:nvSpPr>
          <p:cNvPr id="3" name="Content Placeholder 2">
            <a:extLst>
              <a:ext uri="{FF2B5EF4-FFF2-40B4-BE49-F238E27FC236}">
                <a16:creationId xmlns:a16="http://schemas.microsoft.com/office/drawing/2014/main" id="{B1385420-E28B-4910-8001-A3673A8BFD94}"/>
              </a:ext>
            </a:extLst>
          </p:cNvPr>
          <p:cNvSpPr>
            <a:spLocks noGrp="1"/>
          </p:cNvSpPr>
          <p:nvPr>
            <p:ph idx="1"/>
          </p:nvPr>
        </p:nvSpPr>
        <p:spPr/>
        <p:txBody>
          <a:bodyPr>
            <a:normAutofit lnSpcReduction="10000"/>
          </a:bodyPr>
          <a:lstStyle/>
          <a:p>
            <a:r>
              <a:rPr lang="en-GB" dirty="0">
                <a:hlinkClick r:id="rId2"/>
              </a:rPr>
              <a:t>https://reportharmfulcontent.com/</a:t>
            </a:r>
            <a:endParaRPr lang="en-GB" dirty="0"/>
          </a:p>
          <a:p>
            <a:r>
              <a:rPr lang="en-GB" dirty="0">
                <a:hlinkClick r:id="rId3"/>
              </a:rPr>
              <a:t>https://www.ceop.police.uk/safety-centre/</a:t>
            </a:r>
            <a:endParaRPr lang="en-GB" dirty="0"/>
          </a:p>
          <a:p>
            <a:r>
              <a:rPr lang="en-GB" dirty="0">
                <a:hlinkClick r:id="rId4"/>
              </a:rPr>
              <a:t>https://www.nspcc.org.uk/keeping-children-safe/online-safety/inappropriate-explicit-content/</a:t>
            </a:r>
            <a:endParaRPr lang="en-GB" dirty="0"/>
          </a:p>
          <a:p>
            <a:r>
              <a:rPr lang="en-GB" dirty="0">
                <a:hlinkClick r:id="rId5"/>
              </a:rPr>
              <a:t>https://www.report-it.org.uk/reporting_internet_hate_crime</a:t>
            </a:r>
            <a:endParaRPr lang="en-GB" dirty="0"/>
          </a:p>
          <a:p>
            <a:r>
              <a:rPr lang="en-GB" dirty="0">
                <a:hlinkClick r:id="rId6"/>
              </a:rPr>
              <a:t>https://parentinfo.org/article/supporting-your-child-with-reporting-unwanted-content-online</a:t>
            </a:r>
            <a:r>
              <a:rPr lang="en-GB" dirty="0"/>
              <a:t> </a:t>
            </a:r>
          </a:p>
          <a:p>
            <a:endParaRPr lang="en-GB" dirty="0"/>
          </a:p>
          <a:p>
            <a:endParaRPr lang="en-GB" dirty="0"/>
          </a:p>
        </p:txBody>
      </p:sp>
    </p:spTree>
    <p:extLst>
      <p:ext uri="{BB962C8B-B14F-4D97-AF65-F5344CB8AC3E}">
        <p14:creationId xmlns:p14="http://schemas.microsoft.com/office/powerpoint/2010/main" val="427858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070C-8E8A-4AC5-A2A5-501E63DB3A68}"/>
              </a:ext>
            </a:extLst>
          </p:cNvPr>
          <p:cNvSpPr>
            <a:spLocks noGrp="1"/>
          </p:cNvSpPr>
          <p:nvPr>
            <p:ph type="title"/>
          </p:nvPr>
        </p:nvSpPr>
        <p:spPr/>
        <p:txBody>
          <a:bodyPr/>
          <a:lstStyle/>
          <a:p>
            <a:r>
              <a:rPr lang="en-GB" dirty="0"/>
              <a:t>Further Information</a:t>
            </a:r>
          </a:p>
        </p:txBody>
      </p:sp>
      <p:sp>
        <p:nvSpPr>
          <p:cNvPr id="3" name="Content Placeholder 2">
            <a:extLst>
              <a:ext uri="{FF2B5EF4-FFF2-40B4-BE49-F238E27FC236}">
                <a16:creationId xmlns:a16="http://schemas.microsoft.com/office/drawing/2014/main" id="{4F4AFEC3-C256-4522-B4CE-8ACDCAC02B74}"/>
              </a:ext>
            </a:extLst>
          </p:cNvPr>
          <p:cNvSpPr>
            <a:spLocks noGrp="1"/>
          </p:cNvSpPr>
          <p:nvPr>
            <p:ph idx="1"/>
          </p:nvPr>
        </p:nvSpPr>
        <p:spPr/>
        <p:txBody>
          <a:bodyPr/>
          <a:lstStyle/>
          <a:p>
            <a:r>
              <a:rPr lang="en-GB" dirty="0">
                <a:hlinkClick r:id="rId2"/>
              </a:rPr>
              <a:t>https://www.internetmatters.org/advice/6-10/</a:t>
            </a:r>
            <a:endParaRPr lang="en-GB" dirty="0"/>
          </a:p>
          <a:p>
            <a:r>
              <a:rPr lang="en-GB" dirty="0"/>
              <a:t> </a:t>
            </a:r>
            <a:r>
              <a:rPr lang="en-GB" dirty="0">
                <a:hlinkClick r:id="rId3"/>
              </a:rPr>
              <a:t>https://www.saferinternet.org.uk/advice-centre/parents-and-carers</a:t>
            </a:r>
            <a:endParaRPr lang="en-GB" dirty="0"/>
          </a:p>
          <a:p>
            <a:r>
              <a:rPr lang="en-GB" dirty="0">
                <a:hlinkClick r:id="rId4"/>
              </a:rPr>
              <a:t>https://www.nspcc.org.uk/keeping-children-safe/online-safety/</a:t>
            </a:r>
            <a:endParaRPr lang="en-GB" dirty="0"/>
          </a:p>
          <a:p>
            <a:r>
              <a:rPr lang="en-GB" dirty="0">
                <a:hlinkClick r:id="rId5"/>
              </a:rPr>
              <a:t>https://nationalonlinesafety.com/guides</a:t>
            </a:r>
            <a:endParaRPr lang="en-GB" dirty="0"/>
          </a:p>
          <a:p>
            <a:r>
              <a:rPr lang="en-GB" dirty="0">
                <a:hlinkClick r:id="rId6"/>
              </a:rPr>
              <a:t>https://www.thinkuknow.co.uk/parents/</a:t>
            </a:r>
            <a:endParaRPr lang="en-GB" dirty="0"/>
          </a:p>
          <a:p>
            <a:endParaRPr lang="en-GB" dirty="0"/>
          </a:p>
        </p:txBody>
      </p:sp>
    </p:spTree>
    <p:extLst>
      <p:ext uri="{BB962C8B-B14F-4D97-AF65-F5344CB8AC3E}">
        <p14:creationId xmlns:p14="http://schemas.microsoft.com/office/powerpoint/2010/main" val="109216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7FEB4-0A58-44F9-A946-DA108E679631}"/>
              </a:ext>
            </a:extLst>
          </p:cNvPr>
          <p:cNvSpPr>
            <a:spLocks noGrp="1"/>
          </p:cNvSpPr>
          <p:nvPr>
            <p:ph type="title"/>
          </p:nvPr>
        </p:nvSpPr>
        <p:spPr/>
        <p:txBody>
          <a:bodyPr/>
          <a:lstStyle/>
          <a:p>
            <a:r>
              <a:rPr lang="en-GB" dirty="0"/>
              <a:t>Contact Me</a:t>
            </a:r>
          </a:p>
        </p:txBody>
      </p:sp>
      <p:sp>
        <p:nvSpPr>
          <p:cNvPr id="3" name="Content Placeholder 2">
            <a:extLst>
              <a:ext uri="{FF2B5EF4-FFF2-40B4-BE49-F238E27FC236}">
                <a16:creationId xmlns:a16="http://schemas.microsoft.com/office/drawing/2014/main" id="{97514604-EE69-4B02-BA92-8D2C3122A092}"/>
              </a:ext>
            </a:extLst>
          </p:cNvPr>
          <p:cNvSpPr>
            <a:spLocks noGrp="1"/>
          </p:cNvSpPr>
          <p:nvPr>
            <p:ph idx="1"/>
          </p:nvPr>
        </p:nvSpPr>
        <p:spPr/>
        <p:txBody>
          <a:bodyPr/>
          <a:lstStyle/>
          <a:p>
            <a:r>
              <a:rPr lang="en-GB" dirty="0" err="1">
                <a:hlinkClick r:id="rId2"/>
              </a:rPr>
              <a:t>Paul.Stratford@</a:t>
            </a:r>
            <a:r>
              <a:rPr lang="en-GB" err="1">
                <a:hlinkClick r:id="rId2"/>
              </a:rPr>
              <a:t>theictservice</a:t>
            </a:r>
            <a:r>
              <a:rPr lang="en-GB">
                <a:hlinkClick r:id="rId2"/>
              </a:rPr>
              <a:t>.org.uk</a:t>
            </a:r>
            <a:endParaRPr lang="en-GB"/>
          </a:p>
          <a:p>
            <a:endParaRPr lang="en-GB"/>
          </a:p>
        </p:txBody>
      </p:sp>
    </p:spTree>
    <p:extLst>
      <p:ext uri="{BB962C8B-B14F-4D97-AF65-F5344CB8AC3E}">
        <p14:creationId xmlns:p14="http://schemas.microsoft.com/office/powerpoint/2010/main" val="3137986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Be Covered?</a:t>
            </a:r>
          </a:p>
        </p:txBody>
      </p:sp>
      <p:sp>
        <p:nvSpPr>
          <p:cNvPr id="3" name="Content Placeholder 2"/>
          <p:cNvSpPr>
            <a:spLocks noGrp="1"/>
          </p:cNvSpPr>
          <p:nvPr>
            <p:ph idx="1"/>
          </p:nvPr>
        </p:nvSpPr>
        <p:spPr/>
        <p:txBody>
          <a:bodyPr/>
          <a:lstStyle/>
          <a:p>
            <a:r>
              <a:rPr lang="en-GB" dirty="0"/>
              <a:t>What is online safety?</a:t>
            </a:r>
          </a:p>
          <a:p>
            <a:r>
              <a:rPr lang="en-GB" dirty="0"/>
              <a:t>Why is it important?</a:t>
            </a:r>
          </a:p>
          <a:p>
            <a:r>
              <a:rPr lang="en-GB" dirty="0"/>
              <a:t>What does school do?</a:t>
            </a:r>
          </a:p>
          <a:p>
            <a:r>
              <a:rPr lang="en-GB" dirty="0"/>
              <a:t>What should parents do?</a:t>
            </a:r>
          </a:p>
          <a:p>
            <a:r>
              <a:rPr lang="en-GB" dirty="0"/>
              <a:t>Further information</a:t>
            </a:r>
          </a:p>
          <a:p>
            <a:endParaRPr lang="en-GB" dirty="0"/>
          </a:p>
        </p:txBody>
      </p:sp>
    </p:spTree>
    <p:extLst>
      <p:ext uri="{BB962C8B-B14F-4D97-AF65-F5344CB8AC3E}">
        <p14:creationId xmlns:p14="http://schemas.microsoft.com/office/powerpoint/2010/main" val="289146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entury Gothic" panose="020B0502020202020204" pitchFamily="34" charset="0"/>
              </a:rPr>
              <a:t>Consider this:</a:t>
            </a:r>
          </a:p>
        </p:txBody>
      </p:sp>
      <p:sp>
        <p:nvSpPr>
          <p:cNvPr id="3" name="Content Placeholder 2"/>
          <p:cNvSpPr>
            <a:spLocks noGrp="1"/>
          </p:cNvSpPr>
          <p:nvPr>
            <p:ph idx="1"/>
          </p:nvPr>
        </p:nvSpPr>
        <p:spPr>
          <a:xfrm>
            <a:off x="899592" y="1275606"/>
            <a:ext cx="6172200" cy="1080120"/>
          </a:xfrm>
        </p:spPr>
        <p:txBody>
          <a:bodyPr>
            <a:noAutofit/>
          </a:bodyPr>
          <a:lstStyle/>
          <a:p>
            <a:r>
              <a:rPr lang="en-GB" sz="2100" dirty="0">
                <a:latin typeface="Century Gothic" panose="020B0502020202020204" pitchFamily="34" charset="0"/>
              </a:rPr>
              <a:t>Almost every child goes online</a:t>
            </a:r>
          </a:p>
          <a:p>
            <a:pPr algn="ctr"/>
            <a:endParaRPr lang="en-GB" sz="2100" dirty="0">
              <a:latin typeface="Century Gothic" panose="020B0502020202020204" pitchFamily="34" charset="0"/>
            </a:endParaRPr>
          </a:p>
          <a:p>
            <a:r>
              <a:rPr lang="en-GB" sz="2100" dirty="0">
                <a:latin typeface="Century Gothic" panose="020B0502020202020204" pitchFamily="34" charset="0"/>
              </a:rPr>
              <a:t>“Children are not really responsible for managing their online activity.  If a </a:t>
            </a:r>
            <a:r>
              <a:rPr lang="en-GB" sz="2100" i="1" dirty="0">
                <a:latin typeface="Century Gothic" panose="020B0502020202020204" pitchFamily="34" charset="0"/>
              </a:rPr>
              <a:t>parent</a:t>
            </a:r>
            <a:r>
              <a:rPr lang="en-GB" sz="2100" dirty="0">
                <a:latin typeface="Century Gothic" panose="020B0502020202020204" pitchFamily="34" charset="0"/>
              </a:rPr>
              <a:t> gives permission for a child to use the internet, </a:t>
            </a:r>
            <a:r>
              <a:rPr lang="en-GB" sz="2100" i="1" dirty="0">
                <a:latin typeface="Century Gothic" panose="020B0502020202020204" pitchFamily="34" charset="0"/>
              </a:rPr>
              <a:t>they </a:t>
            </a:r>
            <a:r>
              <a:rPr lang="en-GB" sz="2100" dirty="0">
                <a:latin typeface="Century Gothic" panose="020B0502020202020204" pitchFamily="34" charset="0"/>
              </a:rPr>
              <a:t>are responsible for managing, supervising and providing guidance to their children”.</a:t>
            </a:r>
          </a:p>
          <a:p>
            <a:pPr marL="0" indent="0" algn="r">
              <a:buNone/>
            </a:pPr>
            <a:r>
              <a:rPr lang="en-GB" sz="1500" dirty="0">
                <a:latin typeface="Century Gothic" panose="020B0502020202020204" pitchFamily="34" charset="0"/>
              </a:rPr>
              <a:t>CEOP, 2014 LSCB Conference</a:t>
            </a:r>
          </a:p>
        </p:txBody>
      </p:sp>
    </p:spTree>
    <p:extLst>
      <p:ext uri="{BB962C8B-B14F-4D97-AF65-F5344CB8AC3E}">
        <p14:creationId xmlns:p14="http://schemas.microsoft.com/office/powerpoint/2010/main" val="416416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
                                            <p:txEl>
                                              <p:pRg st="0" end="0"/>
                                            </p:txEl>
                                          </p:spTgt>
                                        </p:tgtEl>
                                      </p:cBhvr>
                                    </p:animEffect>
                                    <p:set>
                                      <p:cBhvr>
                                        <p:cTn id="28" dur="1" fill="hold">
                                          <p:stCondLst>
                                            <p:cond delay="499"/>
                                          </p:stCondLst>
                                        </p:cTn>
                                        <p:tgtEl>
                                          <p:spTgt spid="3">
                                            <p:txEl>
                                              <p:pRg st="0" end="0"/>
                                            </p:txEl>
                                          </p:spTgt>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3">
                                            <p:txEl>
                                              <p:pRg st="2" end="2"/>
                                            </p:txEl>
                                          </p:spTgt>
                                        </p:tgtEl>
                                      </p:cBhvr>
                                    </p:animEffect>
                                    <p:set>
                                      <p:cBhvr>
                                        <p:cTn id="31" dur="1" fill="hold">
                                          <p:stCondLst>
                                            <p:cond delay="499"/>
                                          </p:stCondLst>
                                        </p:cTn>
                                        <p:tgtEl>
                                          <p:spTgt spid="3">
                                            <p:txEl>
                                              <p:pRg st="2" end="2"/>
                                            </p:txEl>
                                          </p:spTgt>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
                                            <p:txEl>
                                              <p:pRg st="3" end="3"/>
                                            </p:txEl>
                                          </p:spTgt>
                                        </p:tgtEl>
                                      </p:cBhvr>
                                    </p:animEffect>
                                    <p:set>
                                      <p:cBhvr>
                                        <p:cTn id="34"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P spid="3" grpId="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7139136" cy="702078"/>
          </a:xfrm>
        </p:spPr>
        <p:txBody>
          <a:bodyPr>
            <a:normAutofit fontScale="90000"/>
          </a:bodyPr>
          <a:lstStyle/>
          <a:p>
            <a:r>
              <a:rPr lang="en-GB" sz="3200" dirty="0">
                <a:latin typeface="Century Gothic" panose="020B0502020202020204" pitchFamily="34" charset="0"/>
              </a:rPr>
              <a:t>What do we mean by online safety?</a:t>
            </a:r>
            <a:endParaRPr lang="en-GB" dirty="0"/>
          </a:p>
        </p:txBody>
      </p:sp>
      <p:sp>
        <p:nvSpPr>
          <p:cNvPr id="3" name="Content Placeholder 2"/>
          <p:cNvSpPr>
            <a:spLocks noGrp="1"/>
          </p:cNvSpPr>
          <p:nvPr>
            <p:ph idx="1"/>
          </p:nvPr>
        </p:nvSpPr>
        <p:spPr>
          <a:xfrm>
            <a:off x="457200" y="1383619"/>
            <a:ext cx="6707088" cy="3060339"/>
          </a:xfrm>
        </p:spPr>
        <p:txBody>
          <a:bodyPr>
            <a:normAutofit fontScale="77500" lnSpcReduction="20000"/>
          </a:bodyPr>
          <a:lstStyle/>
          <a:p>
            <a:pPr marL="0" indent="0" algn="ctr" eaLnBrk="0" hangingPunct="0">
              <a:lnSpc>
                <a:spcPct val="170000"/>
              </a:lnSpc>
              <a:buNone/>
            </a:pPr>
            <a:r>
              <a:rPr lang="en-GB" sz="2400" dirty="0">
                <a:latin typeface="Century Gothic" panose="020B0502020202020204" pitchFamily="34" charset="0"/>
                <a:ea typeface="MS PGothic" pitchFamily="34" charset="-128"/>
              </a:rPr>
              <a:t>“Terms such as e-safety, ‘online’, ‘communication technologies, and ‘digital technologies’ refer to all fixed and mobile technologies that children may encounter, now and in the future, which allow them access to content and communications that could raise issues or pose risks to their wellbeing and safety”</a:t>
            </a:r>
          </a:p>
          <a:p>
            <a:pPr marL="0" indent="0" algn="r" eaLnBrk="0" hangingPunct="0">
              <a:lnSpc>
                <a:spcPct val="170000"/>
              </a:lnSpc>
              <a:buNone/>
            </a:pPr>
            <a:r>
              <a:rPr lang="en-GB" sz="1050" b="1" dirty="0">
                <a:latin typeface="Century Gothic" panose="020B0502020202020204" pitchFamily="34" charset="0"/>
                <a:ea typeface="MS PGothic" pitchFamily="34" charset="-128"/>
              </a:rPr>
              <a:t>BECTA 2008</a:t>
            </a:r>
          </a:p>
          <a:p>
            <a:endParaRPr lang="en-GB" dirty="0"/>
          </a:p>
        </p:txBody>
      </p:sp>
      <p:sp>
        <p:nvSpPr>
          <p:cNvPr id="5" name="TextBox 4">
            <a:extLst>
              <a:ext uri="{FF2B5EF4-FFF2-40B4-BE49-F238E27FC236}">
                <a16:creationId xmlns:a16="http://schemas.microsoft.com/office/drawing/2014/main" id="{45C6A30C-2C70-4109-8CB2-A31AFB09177F}"/>
              </a:ext>
            </a:extLst>
          </p:cNvPr>
          <p:cNvSpPr txBox="1"/>
          <p:nvPr/>
        </p:nvSpPr>
        <p:spPr>
          <a:xfrm>
            <a:off x="827584" y="1925419"/>
            <a:ext cx="6552728" cy="1200329"/>
          </a:xfrm>
          <a:prstGeom prst="rect">
            <a:avLst/>
          </a:prstGeom>
          <a:noFill/>
        </p:spPr>
        <p:txBody>
          <a:bodyPr wrap="square" rtlCol="0">
            <a:spAutoFit/>
          </a:bodyPr>
          <a:lstStyle/>
          <a:p>
            <a:r>
              <a:rPr lang="en-GB" dirty="0"/>
              <a:t>Online safety is more than just monitoring what a child does online.  </a:t>
            </a:r>
          </a:p>
          <a:p>
            <a:endParaRPr lang="en-GB" dirty="0"/>
          </a:p>
          <a:p>
            <a:r>
              <a:rPr lang="en-GB" dirty="0"/>
              <a:t>It is a safeguarding issue</a:t>
            </a:r>
          </a:p>
        </p:txBody>
      </p:sp>
    </p:spTree>
    <p:extLst>
      <p:ext uri="{BB962C8B-B14F-4D97-AF65-F5344CB8AC3E}">
        <p14:creationId xmlns:p14="http://schemas.microsoft.com/office/powerpoint/2010/main" val="421035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3">
                                            <p:txEl>
                                              <p:pRg st="1" end="1"/>
                                            </p:txEl>
                                          </p:spTgt>
                                        </p:tgtEl>
                                      </p:cBhvr>
                                    </p:animEffect>
                                    <p:set>
                                      <p:cBhvr>
                                        <p:cTn id="23" dur="1" fill="hold">
                                          <p:stCondLst>
                                            <p:cond delay="499"/>
                                          </p:stCondLst>
                                        </p:cTn>
                                        <p:tgtEl>
                                          <p:spTgt spid="3">
                                            <p:txEl>
                                              <p:pRg st="1" end="1"/>
                                            </p:txEl>
                                          </p:spTgt>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BAEC-EB3F-4423-BADD-43C50DB2FC34}"/>
              </a:ext>
            </a:extLst>
          </p:cNvPr>
          <p:cNvSpPr>
            <a:spLocks noGrp="1"/>
          </p:cNvSpPr>
          <p:nvPr>
            <p:ph type="title"/>
          </p:nvPr>
        </p:nvSpPr>
        <p:spPr/>
        <p:txBody>
          <a:bodyPr/>
          <a:lstStyle/>
          <a:p>
            <a:r>
              <a:rPr lang="en-GB" dirty="0"/>
              <a:t>What Is Online Safety?</a:t>
            </a:r>
          </a:p>
        </p:txBody>
      </p:sp>
      <p:sp>
        <p:nvSpPr>
          <p:cNvPr id="3" name="Content Placeholder 2">
            <a:extLst>
              <a:ext uri="{FF2B5EF4-FFF2-40B4-BE49-F238E27FC236}">
                <a16:creationId xmlns:a16="http://schemas.microsoft.com/office/drawing/2014/main" id="{23E9D735-6598-4840-8DF8-11CF299CBD56}"/>
              </a:ext>
            </a:extLst>
          </p:cNvPr>
          <p:cNvSpPr>
            <a:spLocks noGrp="1"/>
          </p:cNvSpPr>
          <p:nvPr>
            <p:ph idx="1"/>
          </p:nvPr>
        </p:nvSpPr>
        <p:spPr>
          <a:xfrm>
            <a:off x="457200" y="1059582"/>
            <a:ext cx="8229600" cy="3463033"/>
          </a:xfrm>
        </p:spPr>
        <p:txBody>
          <a:bodyPr>
            <a:normAutofit/>
          </a:bodyPr>
          <a:lstStyle/>
          <a:p>
            <a:r>
              <a:rPr lang="en-US" dirty="0"/>
              <a:t>Protecting people from harm caused by the devices and networks they are using through:</a:t>
            </a:r>
          </a:p>
          <a:p>
            <a:pPr lvl="1"/>
            <a:r>
              <a:rPr lang="en-US" dirty="0"/>
              <a:t>awareness, </a:t>
            </a:r>
          </a:p>
          <a:p>
            <a:pPr lvl="1"/>
            <a:r>
              <a:rPr lang="en-US" dirty="0"/>
              <a:t>education, </a:t>
            </a:r>
          </a:p>
          <a:p>
            <a:pPr lvl="1"/>
            <a:r>
              <a:rPr lang="en-US" dirty="0"/>
              <a:t>information and </a:t>
            </a:r>
          </a:p>
          <a:p>
            <a:pPr lvl="1"/>
            <a:r>
              <a:rPr lang="en-US" dirty="0"/>
              <a:t>technology.</a:t>
            </a:r>
          </a:p>
          <a:p>
            <a:r>
              <a:rPr lang="en-US" dirty="0"/>
              <a:t>Being aware of the nature of the possible threats whilst engaging in activity through the Internet.</a:t>
            </a:r>
          </a:p>
        </p:txBody>
      </p:sp>
      <p:sp>
        <p:nvSpPr>
          <p:cNvPr id="4" name="TextBox 3">
            <a:extLst>
              <a:ext uri="{FF2B5EF4-FFF2-40B4-BE49-F238E27FC236}">
                <a16:creationId xmlns:a16="http://schemas.microsoft.com/office/drawing/2014/main" id="{99375BE6-4FE1-4FD8-8691-9FAE7E3775C2}"/>
              </a:ext>
            </a:extLst>
          </p:cNvPr>
          <p:cNvSpPr txBox="1"/>
          <p:nvPr/>
        </p:nvSpPr>
        <p:spPr>
          <a:xfrm>
            <a:off x="1403648" y="1995686"/>
            <a:ext cx="5904656" cy="144655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
                <a:srgbClr val="96C11F"/>
              </a:buClr>
              <a:buSzTx/>
              <a:buFont typeface="Wingdings" pitchFamily="2" charset="2"/>
              <a:buChar char=""/>
              <a:tabLst/>
              <a:defRPr/>
            </a:pPr>
            <a:r>
              <a:rPr kumimoji="0" lang="en-US" sz="2200" b="0" i="0" u="none" strike="noStrike" kern="1200" cap="none" spc="0" normalizeH="0" baseline="0" noProof="0" dirty="0">
                <a:ln>
                  <a:noFill/>
                </a:ln>
                <a:solidFill>
                  <a:srgbClr val="262626"/>
                </a:solidFill>
                <a:effectLst/>
                <a:uLnTx/>
                <a:uFillTx/>
                <a:latin typeface="Century Gothic"/>
                <a:ea typeface="+mn-ea"/>
                <a:cs typeface="+mn-cs"/>
              </a:rPr>
              <a:t>Focusses on the positive and enriching side of digital life whilst </a:t>
            </a:r>
            <a:r>
              <a:rPr kumimoji="0" lang="en-US" sz="2200" b="0" i="0" u="none" strike="noStrike" kern="1200" cap="none" spc="0" normalizeH="0" baseline="0" noProof="0" dirty="0" err="1">
                <a:ln>
                  <a:noFill/>
                </a:ln>
                <a:solidFill>
                  <a:srgbClr val="262626"/>
                </a:solidFill>
                <a:effectLst/>
                <a:uLnTx/>
                <a:uFillTx/>
                <a:latin typeface="Century Gothic"/>
                <a:ea typeface="+mn-ea"/>
                <a:cs typeface="+mn-cs"/>
              </a:rPr>
              <a:t>recognising</a:t>
            </a:r>
            <a:r>
              <a:rPr kumimoji="0" lang="en-US" sz="2200" b="0" i="0" u="none" strike="noStrike" kern="1200" cap="none" spc="0" normalizeH="0" baseline="0" noProof="0" dirty="0">
                <a:ln>
                  <a:noFill/>
                </a:ln>
                <a:solidFill>
                  <a:srgbClr val="262626"/>
                </a:solidFill>
                <a:effectLst/>
                <a:uLnTx/>
                <a:uFillTx/>
                <a:latin typeface="Century Gothic"/>
                <a:ea typeface="+mn-ea"/>
                <a:cs typeface="+mn-cs"/>
              </a:rPr>
              <a:t> its challenges and how to best approach them. </a:t>
            </a:r>
            <a:endParaRPr kumimoji="0" lang="en-GB" sz="2200" b="0" i="0" u="none" strike="noStrike" kern="1200" cap="none" spc="0" normalizeH="0" baseline="0" noProof="0" dirty="0">
              <a:ln>
                <a:noFill/>
              </a:ln>
              <a:solidFill>
                <a:srgbClr val="262626"/>
              </a:solidFill>
              <a:effectLst/>
              <a:uLnTx/>
              <a:uFillTx/>
              <a:latin typeface="Century Gothic"/>
              <a:ea typeface="+mn-ea"/>
              <a:cs typeface="+mn-cs"/>
            </a:endParaRPr>
          </a:p>
        </p:txBody>
      </p:sp>
    </p:spTree>
    <p:extLst>
      <p:ext uri="{BB962C8B-B14F-4D97-AF65-F5344CB8AC3E}">
        <p14:creationId xmlns:p14="http://schemas.microsoft.com/office/powerpoint/2010/main" val="20601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3">
                                            <p:txEl>
                                              <p:pRg st="0" end="0"/>
                                            </p:txEl>
                                          </p:spTgt>
                                        </p:tgtEl>
                                      </p:cBhvr>
                                    </p:animEffect>
                                    <p:set>
                                      <p:cBhvr>
                                        <p:cTn id="42" dur="1" fill="hold">
                                          <p:stCondLst>
                                            <p:cond delay="499"/>
                                          </p:stCondLst>
                                        </p:cTn>
                                        <p:tgtEl>
                                          <p:spTgt spid="3">
                                            <p:txEl>
                                              <p:pRg st="0" end="0"/>
                                            </p:txEl>
                                          </p:spTgt>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
                                            <p:txEl>
                                              <p:pRg st="1" end="1"/>
                                            </p:txEl>
                                          </p:spTgt>
                                        </p:tgtEl>
                                      </p:cBhvr>
                                    </p:animEffect>
                                    <p:set>
                                      <p:cBhvr>
                                        <p:cTn id="45" dur="1" fill="hold">
                                          <p:stCondLst>
                                            <p:cond delay="499"/>
                                          </p:stCondLst>
                                        </p:cTn>
                                        <p:tgtEl>
                                          <p:spTgt spid="3">
                                            <p:txEl>
                                              <p:pRg st="1" end="1"/>
                                            </p:txEl>
                                          </p:spTgt>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
                                            <p:txEl>
                                              <p:pRg st="2" end="2"/>
                                            </p:txEl>
                                          </p:spTgt>
                                        </p:tgtEl>
                                      </p:cBhvr>
                                    </p:animEffect>
                                    <p:set>
                                      <p:cBhvr>
                                        <p:cTn id="48" dur="1" fill="hold">
                                          <p:stCondLst>
                                            <p:cond delay="499"/>
                                          </p:stCondLst>
                                        </p:cTn>
                                        <p:tgtEl>
                                          <p:spTgt spid="3">
                                            <p:txEl>
                                              <p:pRg st="2" end="2"/>
                                            </p:txEl>
                                          </p:spTgt>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
                                            <p:txEl>
                                              <p:pRg st="3" end="3"/>
                                            </p:txEl>
                                          </p:spTgt>
                                        </p:tgtEl>
                                      </p:cBhvr>
                                    </p:animEffect>
                                    <p:set>
                                      <p:cBhvr>
                                        <p:cTn id="51" dur="1" fill="hold">
                                          <p:stCondLst>
                                            <p:cond delay="499"/>
                                          </p:stCondLst>
                                        </p:cTn>
                                        <p:tgtEl>
                                          <p:spTgt spid="3">
                                            <p:txEl>
                                              <p:pRg st="3" end="3"/>
                                            </p:txEl>
                                          </p:spTgt>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
                                            <p:txEl>
                                              <p:pRg st="4" end="4"/>
                                            </p:txEl>
                                          </p:spTgt>
                                        </p:tgtEl>
                                      </p:cBhvr>
                                    </p:animEffect>
                                    <p:set>
                                      <p:cBhvr>
                                        <p:cTn id="54" dur="1" fill="hold">
                                          <p:stCondLst>
                                            <p:cond delay="499"/>
                                          </p:stCondLst>
                                        </p:cTn>
                                        <p:tgtEl>
                                          <p:spTgt spid="3">
                                            <p:txEl>
                                              <p:pRg st="4" end="4"/>
                                            </p:txEl>
                                          </p:spTgt>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
                                            <p:txEl>
                                              <p:pRg st="5" end="5"/>
                                            </p:txEl>
                                          </p:spTgt>
                                        </p:tgtEl>
                                      </p:cBhvr>
                                    </p:animEffect>
                                    <p:set>
                                      <p:cBhvr>
                                        <p:cTn id="57" dur="1" fill="hold">
                                          <p:stCondLst>
                                            <p:cond delay="499"/>
                                          </p:stCondLst>
                                        </p:cTn>
                                        <p:tgtEl>
                                          <p:spTgt spid="3">
                                            <p:txEl>
                                              <p:pRg st="5" end="5"/>
                                            </p:txEl>
                                          </p:spTgt>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FD43E-96E1-4A3E-8483-5749C382236B}"/>
              </a:ext>
            </a:extLst>
          </p:cNvPr>
          <p:cNvSpPr>
            <a:spLocks noGrp="1"/>
          </p:cNvSpPr>
          <p:nvPr>
            <p:ph type="title"/>
          </p:nvPr>
        </p:nvSpPr>
        <p:spPr/>
        <p:txBody>
          <a:bodyPr/>
          <a:lstStyle/>
          <a:p>
            <a:r>
              <a:rPr lang="en-GB" dirty="0"/>
              <a:t>Why Is It Important?</a:t>
            </a:r>
          </a:p>
        </p:txBody>
      </p:sp>
      <p:sp>
        <p:nvSpPr>
          <p:cNvPr id="3" name="Content Placeholder 2">
            <a:extLst>
              <a:ext uri="{FF2B5EF4-FFF2-40B4-BE49-F238E27FC236}">
                <a16:creationId xmlns:a16="http://schemas.microsoft.com/office/drawing/2014/main" id="{3F5548F9-491F-449F-9B45-CF4648735642}"/>
              </a:ext>
            </a:extLst>
          </p:cNvPr>
          <p:cNvSpPr>
            <a:spLocks noGrp="1"/>
          </p:cNvSpPr>
          <p:nvPr>
            <p:ph idx="1"/>
          </p:nvPr>
        </p:nvSpPr>
        <p:spPr>
          <a:xfrm>
            <a:off x="457200" y="1131590"/>
            <a:ext cx="8229600" cy="3211004"/>
          </a:xfrm>
        </p:spPr>
        <p:txBody>
          <a:bodyPr>
            <a:normAutofit lnSpcReduction="10000"/>
          </a:bodyPr>
          <a:lstStyle/>
          <a:p>
            <a:r>
              <a:rPr lang="en-US" dirty="0"/>
              <a:t>The internet, for all its opportunities, does pose threats and challenges such as:</a:t>
            </a:r>
          </a:p>
          <a:p>
            <a:pPr lvl="1"/>
            <a:r>
              <a:rPr lang="en-US" dirty="0"/>
              <a:t>online abuse, </a:t>
            </a:r>
          </a:p>
          <a:p>
            <a:pPr lvl="1"/>
            <a:r>
              <a:rPr lang="en-US" dirty="0"/>
              <a:t>bullying, </a:t>
            </a:r>
          </a:p>
          <a:p>
            <a:pPr lvl="1"/>
            <a:r>
              <a:rPr lang="en-US" dirty="0"/>
              <a:t>threats, </a:t>
            </a:r>
          </a:p>
          <a:p>
            <a:pPr lvl="1"/>
            <a:r>
              <a:rPr lang="en-US" dirty="0"/>
              <a:t>impersonation, </a:t>
            </a:r>
          </a:p>
          <a:p>
            <a:pPr lvl="1"/>
            <a:r>
              <a:rPr lang="en-US" dirty="0"/>
              <a:t>grooming, </a:t>
            </a:r>
          </a:p>
          <a:p>
            <a:pPr lvl="1"/>
            <a:r>
              <a:rPr lang="en-US" dirty="0"/>
              <a:t>harassment or </a:t>
            </a:r>
          </a:p>
          <a:p>
            <a:pPr lvl="1"/>
            <a:r>
              <a:rPr lang="en-US" dirty="0"/>
              <a:t>exposure to offensive and/or violent content.</a:t>
            </a:r>
            <a:endParaRPr lang="en-GB" dirty="0"/>
          </a:p>
        </p:txBody>
      </p:sp>
    </p:spTree>
    <p:extLst>
      <p:ext uri="{BB962C8B-B14F-4D97-AF65-F5344CB8AC3E}">
        <p14:creationId xmlns:p14="http://schemas.microsoft.com/office/powerpoint/2010/main" val="304168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4615-91A9-4FBF-9576-5EDD806A9990}"/>
              </a:ext>
            </a:extLst>
          </p:cNvPr>
          <p:cNvSpPr>
            <a:spLocks noGrp="1"/>
          </p:cNvSpPr>
          <p:nvPr>
            <p:ph type="title"/>
          </p:nvPr>
        </p:nvSpPr>
        <p:spPr>
          <a:xfrm>
            <a:off x="457200" y="249492"/>
            <a:ext cx="7067128" cy="954106"/>
          </a:xfrm>
        </p:spPr>
        <p:txBody>
          <a:bodyPr>
            <a:normAutofit fontScale="90000"/>
          </a:bodyPr>
          <a:lstStyle/>
          <a:p>
            <a:r>
              <a:rPr lang="en-US" dirty="0"/>
              <a:t>Children and </a:t>
            </a:r>
            <a:r>
              <a:rPr lang="en-US" sz="3600" dirty="0"/>
              <a:t>parents</a:t>
            </a:r>
            <a:r>
              <a:rPr lang="en-US" dirty="0"/>
              <a:t>: media use and attitudes report 2020/21</a:t>
            </a:r>
            <a:endParaRPr lang="en-GB" dirty="0"/>
          </a:p>
        </p:txBody>
      </p:sp>
      <p:sp>
        <p:nvSpPr>
          <p:cNvPr id="3" name="Content Placeholder 2">
            <a:extLst>
              <a:ext uri="{FF2B5EF4-FFF2-40B4-BE49-F238E27FC236}">
                <a16:creationId xmlns:a16="http://schemas.microsoft.com/office/drawing/2014/main" id="{BB53E811-E55B-4E94-BD2C-6BA76675CBD2}"/>
              </a:ext>
            </a:extLst>
          </p:cNvPr>
          <p:cNvSpPr>
            <a:spLocks noGrp="1"/>
          </p:cNvSpPr>
          <p:nvPr>
            <p:ph idx="1"/>
          </p:nvPr>
        </p:nvSpPr>
        <p:spPr/>
        <p:txBody>
          <a:bodyPr/>
          <a:lstStyle/>
          <a:p>
            <a:r>
              <a:rPr lang="en-US" dirty="0"/>
              <a:t>This report examines children’s media literacy. It provides detailed evidence on media use, attitudes and understanding among children and young people aged 5-15, as well as about the media access and use of young children aged 3-4.</a:t>
            </a:r>
            <a:br>
              <a:rPr lang="en-US" dirty="0"/>
            </a:br>
            <a:endParaRPr lang="en-US" dirty="0"/>
          </a:p>
          <a:p>
            <a:r>
              <a:rPr lang="en-GB" sz="1200" dirty="0">
                <a:hlinkClick r:id="rId2"/>
              </a:rPr>
              <a:t>https://www.ofcom.org.uk/research-and-data/media-literacy-research/childrens/children-and-parents-media-use-and-attitudes-report-2021</a:t>
            </a:r>
            <a:r>
              <a:rPr lang="en-GB" sz="1200" dirty="0"/>
              <a:t> </a:t>
            </a:r>
          </a:p>
        </p:txBody>
      </p:sp>
    </p:spTree>
    <p:extLst>
      <p:ext uri="{BB962C8B-B14F-4D97-AF65-F5344CB8AC3E}">
        <p14:creationId xmlns:p14="http://schemas.microsoft.com/office/powerpoint/2010/main" val="13710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1941-2F8A-4154-9C38-5D88309FDCF6}"/>
              </a:ext>
            </a:extLst>
          </p:cNvPr>
          <p:cNvSpPr>
            <a:spLocks noGrp="1"/>
          </p:cNvSpPr>
          <p:nvPr>
            <p:ph type="title"/>
          </p:nvPr>
        </p:nvSpPr>
        <p:spPr>
          <a:xfrm>
            <a:off x="457200" y="249492"/>
            <a:ext cx="7427168" cy="882098"/>
          </a:xfrm>
        </p:spPr>
        <p:txBody>
          <a:bodyPr>
            <a:normAutofit fontScale="90000"/>
          </a:bodyPr>
          <a:lstStyle/>
          <a:p>
            <a:r>
              <a:rPr lang="en-US" dirty="0"/>
              <a:t>Children and Parents: Media Use and Attitudes Report </a:t>
            </a:r>
            <a:endParaRPr lang="en-GB" dirty="0"/>
          </a:p>
        </p:txBody>
      </p:sp>
      <p:sp>
        <p:nvSpPr>
          <p:cNvPr id="5" name="TextBox 4">
            <a:extLst>
              <a:ext uri="{FF2B5EF4-FFF2-40B4-BE49-F238E27FC236}">
                <a16:creationId xmlns:a16="http://schemas.microsoft.com/office/drawing/2014/main" id="{FA3E10CE-F042-48CD-A827-9D37C642F114}"/>
              </a:ext>
            </a:extLst>
          </p:cNvPr>
          <p:cNvSpPr txBox="1"/>
          <p:nvPr/>
        </p:nvSpPr>
        <p:spPr>
          <a:xfrm>
            <a:off x="988450" y="1727962"/>
            <a:ext cx="352839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84% of 5-7 year olds and 85% of 8-11 year olds use a tablet to access the internet at home and …</a:t>
            </a:r>
          </a:p>
        </p:txBody>
      </p:sp>
      <p:sp>
        <p:nvSpPr>
          <p:cNvPr id="17" name="TextBox 16">
            <a:extLst>
              <a:ext uri="{FF2B5EF4-FFF2-40B4-BE49-F238E27FC236}">
                <a16:creationId xmlns:a16="http://schemas.microsoft.com/office/drawing/2014/main" id="{1F9B4182-DA2E-421C-8422-A28A54A182E7}"/>
              </a:ext>
            </a:extLst>
          </p:cNvPr>
          <p:cNvSpPr txBox="1"/>
          <p:nvPr/>
        </p:nvSpPr>
        <p:spPr>
          <a:xfrm>
            <a:off x="5171937" y="3118332"/>
            <a:ext cx="300074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78% of 5-7 year olds and 76% of 8-11 year olds use a smart TV </a:t>
            </a:r>
          </a:p>
        </p:txBody>
      </p:sp>
      <p:sp>
        <p:nvSpPr>
          <p:cNvPr id="3" name="TextBox 2">
            <a:extLst>
              <a:ext uri="{FF2B5EF4-FFF2-40B4-BE49-F238E27FC236}">
                <a16:creationId xmlns:a16="http://schemas.microsoft.com/office/drawing/2014/main" id="{42007B9B-A475-4DD6-AC83-F0040A1E0841}"/>
              </a:ext>
            </a:extLst>
          </p:cNvPr>
          <p:cNvSpPr txBox="1"/>
          <p:nvPr/>
        </p:nvSpPr>
        <p:spPr>
          <a:xfrm>
            <a:off x="4850933" y="1670807"/>
            <a:ext cx="316835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93% of children aged 5-7 and 98% of those aged 8-11went online</a:t>
            </a:r>
          </a:p>
        </p:txBody>
      </p:sp>
      <p:sp>
        <p:nvSpPr>
          <p:cNvPr id="4" name="TextBox 3">
            <a:extLst>
              <a:ext uri="{FF2B5EF4-FFF2-40B4-BE49-F238E27FC236}">
                <a16:creationId xmlns:a16="http://schemas.microsoft.com/office/drawing/2014/main" id="{18640951-C97A-4CC2-8EA6-7F30C28181A4}"/>
              </a:ext>
            </a:extLst>
          </p:cNvPr>
          <p:cNvSpPr txBox="1"/>
          <p:nvPr/>
        </p:nvSpPr>
        <p:spPr>
          <a:xfrm>
            <a:off x="902241" y="2175983"/>
            <a:ext cx="322050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57% of 5-7s and 66% of 8-11s own their own tablet …..</a:t>
            </a:r>
          </a:p>
        </p:txBody>
      </p:sp>
      <p:sp>
        <p:nvSpPr>
          <p:cNvPr id="6" name="TextBox 5">
            <a:extLst>
              <a:ext uri="{FF2B5EF4-FFF2-40B4-BE49-F238E27FC236}">
                <a16:creationId xmlns:a16="http://schemas.microsoft.com/office/drawing/2014/main" id="{2C15468D-9807-4076-A94D-E0DB59A9C99E}"/>
              </a:ext>
            </a:extLst>
          </p:cNvPr>
          <p:cNvSpPr txBox="1"/>
          <p:nvPr/>
        </p:nvSpPr>
        <p:spPr>
          <a:xfrm>
            <a:off x="4601933" y="2818728"/>
            <a:ext cx="25202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 as do most children aged 5-15</a:t>
            </a:r>
          </a:p>
        </p:txBody>
      </p:sp>
      <p:sp>
        <p:nvSpPr>
          <p:cNvPr id="7" name="TextBox 6">
            <a:extLst>
              <a:ext uri="{FF2B5EF4-FFF2-40B4-BE49-F238E27FC236}">
                <a16:creationId xmlns:a16="http://schemas.microsoft.com/office/drawing/2014/main" id="{3A8AC056-167D-47C4-8F78-47E92F6FB0FC}"/>
              </a:ext>
            </a:extLst>
          </p:cNvPr>
          <p:cNvSpPr txBox="1"/>
          <p:nvPr/>
        </p:nvSpPr>
        <p:spPr>
          <a:xfrm>
            <a:off x="4752598" y="2092996"/>
            <a:ext cx="34690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One third of 5-7s only used devices other than computers to go online falling to 16% 8-11s</a:t>
            </a:r>
          </a:p>
        </p:txBody>
      </p:sp>
      <p:sp>
        <p:nvSpPr>
          <p:cNvPr id="19" name="TextBox 18">
            <a:extLst>
              <a:ext uri="{FF2B5EF4-FFF2-40B4-BE49-F238E27FC236}">
                <a16:creationId xmlns:a16="http://schemas.microsoft.com/office/drawing/2014/main" id="{A5C10296-C7BB-40C1-B3B2-C0A4092224D4}"/>
              </a:ext>
            </a:extLst>
          </p:cNvPr>
          <p:cNvSpPr txBox="1"/>
          <p:nvPr/>
        </p:nvSpPr>
        <p:spPr>
          <a:xfrm>
            <a:off x="1330553" y="3239590"/>
            <a:ext cx="244827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Most young children don’t use computers to go online</a:t>
            </a:r>
          </a:p>
        </p:txBody>
      </p:sp>
      <p:sp>
        <p:nvSpPr>
          <p:cNvPr id="9" name="TextBox 8">
            <a:extLst>
              <a:ext uri="{FF2B5EF4-FFF2-40B4-BE49-F238E27FC236}">
                <a16:creationId xmlns:a16="http://schemas.microsoft.com/office/drawing/2014/main" id="{9F808986-0F65-401F-A5CF-B00D4DE02E9D}"/>
              </a:ext>
            </a:extLst>
          </p:cNvPr>
          <p:cNvSpPr txBox="1"/>
          <p:nvPr/>
        </p:nvSpPr>
        <p:spPr>
          <a:xfrm>
            <a:off x="1330553" y="2831452"/>
            <a:ext cx="36004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More than 9 in 10 5-7 year olds played games on any type of device rising to 98% of 8-11 year olds</a:t>
            </a:r>
          </a:p>
        </p:txBody>
      </p:sp>
      <p:sp>
        <p:nvSpPr>
          <p:cNvPr id="10" name="TextBox 9">
            <a:extLst>
              <a:ext uri="{FF2B5EF4-FFF2-40B4-BE49-F238E27FC236}">
                <a16:creationId xmlns:a16="http://schemas.microsoft.com/office/drawing/2014/main" id="{5B33A365-9B80-4742-ACBF-495B79BF90EF}"/>
              </a:ext>
            </a:extLst>
          </p:cNvPr>
          <p:cNvSpPr txBox="1"/>
          <p:nvPr/>
        </p:nvSpPr>
        <p:spPr>
          <a:xfrm>
            <a:off x="4558418" y="1492831"/>
            <a:ext cx="409755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 over 2 in 5 of 5-7 year olds  and nearly 7 in 10 8-11 year olds used social media or chat/messaging apps</a:t>
            </a:r>
          </a:p>
        </p:txBody>
      </p:sp>
      <p:sp>
        <p:nvSpPr>
          <p:cNvPr id="11" name="TextBox 10">
            <a:extLst>
              <a:ext uri="{FF2B5EF4-FFF2-40B4-BE49-F238E27FC236}">
                <a16:creationId xmlns:a16="http://schemas.microsoft.com/office/drawing/2014/main" id="{39C3CE42-892D-4439-AEEB-F361B38F4E40}"/>
              </a:ext>
            </a:extLst>
          </p:cNvPr>
          <p:cNvSpPr txBox="1"/>
          <p:nvPr/>
        </p:nvSpPr>
        <p:spPr>
          <a:xfrm>
            <a:off x="1772464" y="1696582"/>
            <a:ext cx="34563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Around 80% of 8-15 year olds played games online</a:t>
            </a:r>
          </a:p>
        </p:txBody>
      </p:sp>
      <p:sp>
        <p:nvSpPr>
          <p:cNvPr id="13" name="TextBox 12">
            <a:extLst>
              <a:ext uri="{FF2B5EF4-FFF2-40B4-BE49-F238E27FC236}">
                <a16:creationId xmlns:a16="http://schemas.microsoft.com/office/drawing/2014/main" id="{27B2DC03-82DF-4B69-8DFB-0AB2EEFCAC0D}"/>
              </a:ext>
            </a:extLst>
          </p:cNvPr>
          <p:cNvSpPr txBox="1"/>
          <p:nvPr/>
        </p:nvSpPr>
        <p:spPr>
          <a:xfrm>
            <a:off x="2916903" y="3579997"/>
            <a:ext cx="489654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Most parents with broadband were aware of content filters with around 3 in 10 using each type</a:t>
            </a:r>
          </a:p>
        </p:txBody>
      </p:sp>
      <p:sp>
        <p:nvSpPr>
          <p:cNvPr id="15" name="TextBox 14">
            <a:extLst>
              <a:ext uri="{FF2B5EF4-FFF2-40B4-BE49-F238E27FC236}">
                <a16:creationId xmlns:a16="http://schemas.microsoft.com/office/drawing/2014/main" id="{57C2EBB2-6766-4329-AC70-64972870B12E}"/>
              </a:ext>
            </a:extLst>
          </p:cNvPr>
          <p:cNvSpPr txBox="1"/>
          <p:nvPr/>
        </p:nvSpPr>
        <p:spPr>
          <a:xfrm>
            <a:off x="1323349" y="2494130"/>
            <a:ext cx="643594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43% of parents of 5-7 year olds and 52% of parents of 8-11 year olds talk to their children about staying safe online at least every few weeks</a:t>
            </a:r>
          </a:p>
        </p:txBody>
      </p:sp>
      <p:sp>
        <p:nvSpPr>
          <p:cNvPr id="21" name="TextBox 20">
            <a:extLst>
              <a:ext uri="{FF2B5EF4-FFF2-40B4-BE49-F238E27FC236}">
                <a16:creationId xmlns:a16="http://schemas.microsoft.com/office/drawing/2014/main" id="{C646FC10-7160-4DE6-9A7E-F9F0825AF701}"/>
              </a:ext>
            </a:extLst>
          </p:cNvPr>
          <p:cNvSpPr txBox="1"/>
          <p:nvPr/>
        </p:nvSpPr>
        <p:spPr>
          <a:xfrm>
            <a:off x="1181003" y="2005239"/>
            <a:ext cx="561662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626"/>
                </a:solidFill>
                <a:effectLst/>
                <a:uLnTx/>
                <a:uFillTx/>
                <a:latin typeface="Century Gothic"/>
                <a:ea typeface="+mn-ea"/>
                <a:cs typeface="+mn-cs"/>
              </a:rPr>
              <a:t>Nearly all parents of children aged between 3 and 11 have rules in place about what their children can do online.</a:t>
            </a:r>
          </a:p>
        </p:txBody>
      </p:sp>
      <p:sp>
        <p:nvSpPr>
          <p:cNvPr id="8" name="TextBox 7">
            <a:extLst>
              <a:ext uri="{FF2B5EF4-FFF2-40B4-BE49-F238E27FC236}">
                <a16:creationId xmlns:a16="http://schemas.microsoft.com/office/drawing/2014/main" id="{56A50514-4996-4718-9761-D1140896BD89}"/>
              </a:ext>
            </a:extLst>
          </p:cNvPr>
          <p:cNvSpPr txBox="1"/>
          <p:nvPr/>
        </p:nvSpPr>
        <p:spPr>
          <a:xfrm>
            <a:off x="2115499" y="2483190"/>
            <a:ext cx="587954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Century Gothic"/>
                <a:ea typeface="+mn-ea"/>
                <a:cs typeface="+mn-cs"/>
              </a:rPr>
              <a:t>While 3-7s were more likely to use the YouTube Kids app than the main YouTube site, the reverse was true among 8-11s</a:t>
            </a:r>
            <a:endParaRPr kumimoji="0" lang="en-GB" sz="1800" b="0" i="0" u="none" strike="noStrike" kern="1200" cap="none" spc="0" normalizeH="0" baseline="0" noProof="0" dirty="0">
              <a:ln>
                <a:noFill/>
              </a:ln>
              <a:solidFill>
                <a:srgbClr val="262626"/>
              </a:solidFill>
              <a:effectLst/>
              <a:uLnTx/>
              <a:uFillTx/>
              <a:latin typeface="Century Gothic"/>
              <a:ea typeface="+mn-ea"/>
              <a:cs typeface="+mn-cs"/>
            </a:endParaRPr>
          </a:p>
        </p:txBody>
      </p:sp>
    </p:spTree>
    <p:extLst>
      <p:ext uri="{BB962C8B-B14F-4D97-AF65-F5344CB8AC3E}">
        <p14:creationId xmlns:p14="http://schemas.microsoft.com/office/powerpoint/2010/main" val="33363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7"/>
                                        </p:tgtEl>
                                      </p:cBhvr>
                                    </p:animEffect>
                                    <p:set>
                                      <p:cBhvr>
                                        <p:cTn id="68" dur="1" fill="hold">
                                          <p:stCondLst>
                                            <p:cond delay="499"/>
                                          </p:stCondLst>
                                        </p:cTn>
                                        <p:tgtEl>
                                          <p:spTgt spid="7"/>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500"/>
                                        <p:tgtEl>
                                          <p:spTgt spid="1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11"/>
                                        </p:tgtEl>
                                      </p:cBhvr>
                                    </p:animEffect>
                                    <p:set>
                                      <p:cBhvr>
                                        <p:cTn id="104" dur="1" fill="hold">
                                          <p:stCondLst>
                                            <p:cond delay="499"/>
                                          </p:stCondLst>
                                        </p:cTn>
                                        <p:tgtEl>
                                          <p:spTgt spid="11"/>
                                        </p:tgtEl>
                                        <p:attrNameLst>
                                          <p:attrName>style.visibility</p:attrName>
                                        </p:attrNameLst>
                                      </p:cBhvr>
                                      <p:to>
                                        <p:strVal val="hidden"/>
                                      </p:to>
                                    </p:se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fade">
                                      <p:cBhvr>
                                        <p:cTn id="108" dur="500"/>
                                        <p:tgtEl>
                                          <p:spTgt spid="1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13"/>
                                        </p:tgtEl>
                                      </p:cBhvr>
                                    </p:animEffect>
                                    <p:set>
                                      <p:cBhvr>
                                        <p:cTn id="113" dur="1" fill="hold">
                                          <p:stCondLst>
                                            <p:cond delay="499"/>
                                          </p:stCondLst>
                                        </p:cTn>
                                        <p:tgtEl>
                                          <p:spTgt spid="13"/>
                                        </p:tgtEl>
                                        <p:attrNameLst>
                                          <p:attrName>style.visibility</p:attrName>
                                        </p:attrNameLst>
                                      </p:cBhvr>
                                      <p:to>
                                        <p:strVal val="hidden"/>
                                      </p:to>
                                    </p:se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5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500"/>
                                        <p:tgtEl>
                                          <p:spTgt spid="15"/>
                                        </p:tgtEl>
                                      </p:cBhvr>
                                    </p:animEffect>
                                    <p:set>
                                      <p:cBhvr>
                                        <p:cTn id="122" dur="1" fill="hold">
                                          <p:stCondLst>
                                            <p:cond delay="499"/>
                                          </p:stCondLst>
                                        </p:cTn>
                                        <p:tgtEl>
                                          <p:spTgt spid="15"/>
                                        </p:tgtEl>
                                        <p:attrNameLst>
                                          <p:attrName>style.visibility</p:attrName>
                                        </p:attrNameLst>
                                      </p:cBhvr>
                                      <p:to>
                                        <p:strVal val="hidden"/>
                                      </p:to>
                                    </p:set>
                                  </p:childTnLst>
                                </p:cTn>
                              </p:par>
                            </p:childTnLst>
                          </p:cTn>
                        </p:par>
                        <p:par>
                          <p:cTn id="123" fill="hold">
                            <p:stCondLst>
                              <p:cond delay="500"/>
                            </p:stCondLst>
                            <p:childTnLst>
                              <p:par>
                                <p:cTn id="124" presetID="10" presetClass="entr" presetSubtype="0" fill="hold" grpId="0" nodeType="after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17" grpId="0"/>
      <p:bldP spid="17" grpId="1"/>
      <p:bldP spid="3" grpId="0"/>
      <p:bldP spid="3" grpId="1"/>
      <p:bldP spid="4" grpId="0"/>
      <p:bldP spid="4" grpId="1"/>
      <p:bldP spid="6" grpId="0"/>
      <p:bldP spid="6" grpId="1"/>
      <p:bldP spid="7" grpId="0"/>
      <p:bldP spid="7" grpId="1"/>
      <p:bldP spid="19" grpId="0"/>
      <p:bldP spid="19" grpId="1"/>
      <p:bldP spid="9" grpId="0"/>
      <p:bldP spid="9" grpId="1"/>
      <p:bldP spid="10" grpId="0"/>
      <p:bldP spid="10" grpId="1"/>
      <p:bldP spid="11" grpId="0"/>
      <p:bldP spid="11" grpId="1"/>
      <p:bldP spid="13" grpId="0"/>
      <p:bldP spid="13" grpId="1"/>
      <p:bldP spid="15" grpId="0"/>
      <p:bldP spid="15" grpId="1"/>
      <p:bldP spid="21" grpId="0"/>
      <p:bldP spid="8" grpId="0"/>
      <p:bldP spid="8" grpId="1"/>
    </p:bldLst>
  </p:timing>
</p:sld>
</file>

<file path=ppt/theme/theme1.xml><?xml version="1.0" encoding="utf-8"?>
<a:theme xmlns:a="http://schemas.openxmlformats.org/drawingml/2006/main" name="Presentation Template 2013">
  <a:themeElements>
    <a:clrScheme name="LIME">
      <a:dk1>
        <a:srgbClr val="262626"/>
      </a:dk1>
      <a:lt1>
        <a:srgbClr val="FFFFFF"/>
      </a:lt1>
      <a:dk2>
        <a:srgbClr val="A5A5A5"/>
      </a:dk2>
      <a:lt2>
        <a:srgbClr val="F2F2F2"/>
      </a:lt2>
      <a:accent1>
        <a:srgbClr val="96C11F"/>
      </a:accent1>
      <a:accent2>
        <a:srgbClr val="96C11F"/>
      </a:accent2>
      <a:accent3>
        <a:srgbClr val="96C11F"/>
      </a:accent3>
      <a:accent4>
        <a:srgbClr val="96C11F"/>
      </a:accent4>
      <a:accent5>
        <a:srgbClr val="96C11F"/>
      </a:accent5>
      <a:accent6>
        <a:srgbClr val="96C11F"/>
      </a:accent6>
      <a:hlink>
        <a:srgbClr val="96C11F"/>
      </a:hlink>
      <a:folHlink>
        <a:srgbClr val="96C11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Template 2015 widescreen.potx  -  version 1.0: 21/06/2017 10:55  -  Read-Only" id="{40503E86-553B-408B-B070-66F00DA46329}" vid="{BDAAD212-98A6-4678-A8C5-8EE04368BA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Template>
  <TotalTime>493</TotalTime>
  <Words>1358</Words>
  <Application>Microsoft Office PowerPoint</Application>
  <PresentationFormat>On-screen Show (16:9)</PresentationFormat>
  <Paragraphs>161</Paragraphs>
  <Slides>23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Century Gothic</vt:lpstr>
      <vt:lpstr>Calibri</vt:lpstr>
      <vt:lpstr>Wingdings</vt:lpstr>
      <vt:lpstr>MS PGothic</vt:lpstr>
      <vt:lpstr>Arial</vt:lpstr>
      <vt:lpstr>Presentation Template 2013</vt:lpstr>
      <vt:lpstr>PowerPoint Presentation</vt:lpstr>
      <vt:lpstr>PowerPoint Presentation</vt:lpstr>
      <vt:lpstr>What Will Be Covered?</vt:lpstr>
      <vt:lpstr>Consider this:</vt:lpstr>
      <vt:lpstr>What do we mean by online safety?</vt:lpstr>
      <vt:lpstr>What Is Online Safety?</vt:lpstr>
      <vt:lpstr>Why Is It Important?</vt:lpstr>
      <vt:lpstr>Children and parents: media use and attitudes report 2020/21</vt:lpstr>
      <vt:lpstr>Children and Parents: Media Use and Attitudes Report </vt:lpstr>
      <vt:lpstr>Girls’ Attitudes Survey 2021</vt:lpstr>
      <vt:lpstr>Children’s Internet Use: Ofcom Online Nation Report 2021</vt:lpstr>
      <vt:lpstr>What Does School Do?</vt:lpstr>
      <vt:lpstr>What Should Parents Do?</vt:lpstr>
      <vt:lpstr>Parental Controls</vt:lpstr>
      <vt:lpstr>Protect The Device</vt:lpstr>
      <vt:lpstr>Monitor Online Activity</vt:lpstr>
      <vt:lpstr>Restrict Internet Access</vt:lpstr>
      <vt:lpstr>Use a Child Friendly Network </vt:lpstr>
      <vt:lpstr>Talk About Online Activity</vt:lpstr>
      <vt:lpstr>Control Which Apps are Used</vt:lpstr>
      <vt:lpstr>Report Inappropriate Content</vt:lpstr>
      <vt:lpstr>Further Information</vt:lpstr>
      <vt:lpstr>Contact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Stratford</dc:creator>
  <cp:lastModifiedBy>Sophie MORRIS</cp:lastModifiedBy>
  <cp:revision>14</cp:revision>
  <dcterms:created xsi:type="dcterms:W3CDTF">2021-06-21T13:56:13Z</dcterms:created>
  <dcterms:modified xsi:type="dcterms:W3CDTF">2022-03-31T10:36:35Z</dcterms:modified>
</cp:coreProperties>
</file>